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59" r:id="rId5"/>
    <p:sldId id="260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56" r:id="rId6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695"/>
  </p:normalViewPr>
  <p:slideViewPr>
    <p:cSldViewPr>
      <p:cViewPr varScale="1">
        <p:scale>
          <a:sx n="181" d="100"/>
          <a:sy n="181" d="100"/>
        </p:scale>
        <p:origin x="162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4DF6B8-AE8B-4BFE-4979-FD07CC56D6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51D8C-11FE-F5CC-662C-A0BB0CC2BF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62C43-9EDF-4048-88F6-3ABA919EEE8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68708-D96E-EEDA-3F2F-0230640C22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4CE38-5FE4-31D3-03F1-36CEA02D12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8675-8B73-6343-A418-727E7977C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280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82FBD-5D0D-0149-A3EF-6862F0C201E0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883C1-E743-0641-A379-97D8145DF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73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89FF-35BB-C389-FC6E-25B47A03D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68887-C829-B01B-C485-136A26BB0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C628D-2F48-0BD1-DAEA-18E0CDCD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9793-875A-2C88-2825-C1A323D7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A2E08-A816-3970-116E-06523D6D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705498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EF6A-7211-1CAE-748A-E82D7DFE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34B8F-3CB6-EB8A-A699-89D107540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3F8D4-9682-60D9-FDA0-7FF79AAD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3F66A-D033-86A2-89BE-1FBE3ED5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11A6E-285A-C618-D4E3-2E456266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2477659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C7153-C766-7D41-CF7D-3A2298D31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8E3EB-1D1A-53B3-3B65-440594ACD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8C6F6-B098-54AD-9B56-E7F26F09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6E48-21A7-D55B-8334-D5F03783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C4EA-715D-45A9-6618-AB2AC638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42778615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April</a:t>
            </a:r>
            <a:r>
              <a:rPr spc="-45" dirty="0"/>
              <a:t> </a:t>
            </a:r>
            <a:r>
              <a:rPr dirty="0"/>
              <a:t>26,</a:t>
            </a:r>
            <a:r>
              <a:rPr spc="-4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spc="-2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4508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00020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1751-2AE6-936C-F922-2AA2EB53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DCAD-0F50-0585-7D94-91607F6A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5559-69EB-136B-FC1B-60C9B069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0DF7-99F3-3AAA-FDE9-C5743C71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5E2C4-86D5-E84D-C5EE-0958C42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07229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E1AF-F074-C22F-E340-D420DF70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D25C-4EFC-DC6F-1231-10460CE4A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D5E55-C0D7-F1F4-AE6B-B99724DB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4DA6F-1E76-A098-17A4-CC12430C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FFAB-42AE-12D7-9565-A3F83B6D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7735938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EFE8-98EC-CB77-557B-C2EAF248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C096-32CC-79AB-45C8-DE06BD9C3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3B9E4-3706-F379-3701-071078F61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47BC2-4522-5435-4789-F9BC2EF5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09621-7B05-19FA-E637-3E04C494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E0AE4-F187-F9C1-2702-DC017C5A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144417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559E-5AD6-F01B-4A1A-A1A3EFE0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F7940-DC66-4293-8EE0-40F985C98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87F48-547D-861C-3D59-1A10DA56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6B3AD-C83B-B830-2361-A818C0BBF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F9656-DEEB-E9D3-6309-DBA166D2A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5F30F-A9F0-CFA6-DCD9-218C930C0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EED95-4262-B0A2-46C0-544FA437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26221-5727-38E4-6A49-A90757A0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42008101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DD68-8DFF-1374-ADBB-C91EBD89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F1F99-D68A-C03B-0562-CD870A66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6092-2542-98A5-8F2B-84AD5D5D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75352-E5B2-BB78-E828-289325BD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7843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2FA34-0E38-CD80-BA9F-2ACD91A2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6B7C2-524C-2675-3838-13B9EFF0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50213-8CA7-5015-7DEC-E6F51DDB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427672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99F2-D9CE-2158-9093-7912720E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48D0-ABFB-A442-7BC9-EA43A0D48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95353-5373-870F-6E26-B17BB0AF2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52E04-D82C-748A-87A3-4D4F93EF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5B790-DB19-FEAF-46FF-7804CD4B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3CB3A-7FE3-476C-0848-755C603A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9047974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2711-B002-9555-9522-E529DBA6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86608-7AC4-F25F-6CC8-FD3505C76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941-4092-046E-F527-107662DB6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7546D-32AF-006F-6ABE-C45C9A9B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D66FA-17B6-1843-E989-305BDC5A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3B44-D21F-579C-CA54-55DFCE5B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2642592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C7963-5616-92A6-3D6C-5F7F1CC6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1D86-5328-650A-9FD7-C55130909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274E0-F592-9184-4554-D885F1131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10"/>
              <a:t>Fei-Fei Li, Jiajun Wu, Ruohan Gao</a:t>
            </a:r>
            <a:endParaRPr lang="en-US" spc="-2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A7962-71D3-F4E0-75F9-10FE834C0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/>
              <a:t>April</a:t>
            </a:r>
            <a:r>
              <a:rPr lang="en-US" spc="-45"/>
              <a:t> </a:t>
            </a:r>
            <a:r>
              <a:rPr lang="en-US"/>
              <a:t>26,</a:t>
            </a:r>
            <a:r>
              <a:rPr lang="en-US" spc="-40"/>
              <a:t> </a:t>
            </a:r>
            <a:r>
              <a:rPr lang="en-US" spc="-20"/>
              <a:t>2022</a:t>
            </a:r>
            <a:endParaRPr lang="en-US" spc="-2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846D1-EA74-127D-739A-EF869DE3A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45085">
              <a:lnSpc>
                <a:spcPts val="2310"/>
              </a:lnSpc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90629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l.dropboxusercontent.com/s/vlyrkgd8nz8gy5l/fast-rcnn.pdf?dl=0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dropboxusercontent.com/s/vlyrkgd8nz8gy5l/fast-rcnn.pdf?dl=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pets-christmas-dogs-cat-962215/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dl.dropboxusercontent.com/s/vlyrkgd8nz8gy5l/fast-rcnn.pdf?dl=0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hyperlink" Target="https://dl.dropboxusercontent.com/s/vlyrkgd8nz8gy5l/fast-rcnn.pdf?dl=0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hyperlink" Target="https://github.com/tensorflow/models/tree/master/research/object_detec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625" y="1322840"/>
            <a:ext cx="765492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175" dirty="0">
                <a:latin typeface="Calibri"/>
                <a:cs typeface="Calibri"/>
              </a:rPr>
              <a:t>Module 4</a:t>
            </a:r>
            <a:endParaRPr sz="4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4800" spc="210" dirty="0">
                <a:latin typeface="Calibri"/>
                <a:cs typeface="Calibri"/>
              </a:rPr>
              <a:t>Object</a:t>
            </a:r>
            <a:r>
              <a:rPr sz="4800" spc="245" dirty="0">
                <a:latin typeface="Calibri"/>
                <a:cs typeface="Calibri"/>
              </a:rPr>
              <a:t> </a:t>
            </a:r>
            <a:r>
              <a:rPr sz="4800" spc="135" dirty="0">
                <a:latin typeface="Calibri"/>
                <a:cs typeface="Calibri"/>
              </a:rPr>
              <a:t>Detection</a:t>
            </a:r>
            <a:r>
              <a:rPr sz="4800" spc="250" dirty="0">
                <a:latin typeface="Calibri"/>
                <a:cs typeface="Calibri"/>
              </a:rPr>
              <a:t> </a:t>
            </a:r>
            <a:r>
              <a:rPr lang="en-US" sz="4800" spc="240" dirty="0">
                <a:latin typeface="Calibri"/>
                <a:cs typeface="Calibri"/>
              </a:rPr>
              <a:t>Part I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25" y="988412"/>
            <a:ext cx="11423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Class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25" y="1201773"/>
            <a:ext cx="7956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Cat: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0.9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Dog:</a:t>
            </a:r>
            <a:r>
              <a:rPr sz="1400" spc="-20" dirty="0">
                <a:latin typeface="Arial"/>
                <a:cs typeface="Arial"/>
              </a:rPr>
              <a:t> 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Car:</a:t>
            </a:r>
            <a:r>
              <a:rPr sz="1400" spc="-20" dirty="0">
                <a:latin typeface="Arial"/>
                <a:cs typeface="Arial"/>
              </a:rPr>
              <a:t> 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2547" y="2120135"/>
            <a:ext cx="2866276" cy="9609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50025" y="2183175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36112" y="3066688"/>
            <a:ext cx="628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225" y="1217457"/>
            <a:ext cx="91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Fully Connected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dirty="0">
                <a:latin typeface="Arial"/>
                <a:cs typeface="Arial"/>
              </a:rPr>
              <a:t>4096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55474" y="1511065"/>
            <a:ext cx="1101090" cy="753745"/>
            <a:chOff x="4855474" y="1511065"/>
            <a:chExt cx="1101090" cy="753745"/>
          </a:xfrm>
        </p:grpSpPr>
        <p:sp>
          <p:nvSpPr>
            <p:cNvPr id="9" name="object 9"/>
            <p:cNvSpPr/>
            <p:nvPr/>
          </p:nvSpPr>
          <p:spPr>
            <a:xfrm>
              <a:off x="4864999" y="1569143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5"/>
                  </a:moveTo>
                  <a:lnTo>
                    <a:pt x="1010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132" y="1511065"/>
              <a:ext cx="108250" cy="936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42925" y="3310313"/>
            <a:ext cx="1062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Box </a:t>
            </a:r>
            <a:r>
              <a:rPr sz="1400" b="1" spc="-10" dirty="0">
                <a:latin typeface="Arial"/>
                <a:cs typeface="Arial"/>
              </a:rPr>
              <a:t>Coordinates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16000" y="2784574"/>
            <a:ext cx="902969" cy="553085"/>
            <a:chOff x="5116000" y="2784574"/>
            <a:chExt cx="902969" cy="553085"/>
          </a:xfrm>
        </p:grpSpPr>
        <p:sp>
          <p:nvSpPr>
            <p:cNvPr id="13" name="object 13"/>
            <p:cNvSpPr/>
            <p:nvPr/>
          </p:nvSpPr>
          <p:spPr>
            <a:xfrm>
              <a:off x="5125525" y="2794099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59" y="48900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9393" y="3246648"/>
              <a:ext cx="109318" cy="9067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41544" y="3010274"/>
            <a:ext cx="8553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Fully Connected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dirty="0">
                <a:latin typeface="Arial"/>
                <a:cs typeface="Arial"/>
              </a:rPr>
              <a:t>4096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74" y="1188987"/>
            <a:ext cx="727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Softmax </a:t>
            </a:r>
            <a:r>
              <a:rPr sz="1400" b="1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674" y="3543813"/>
            <a:ext cx="697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L2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43825" y="2420463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21149" y="1369634"/>
            <a:ext cx="460375" cy="82550"/>
            <a:chOff x="7021149" y="1369634"/>
            <a:chExt cx="460375" cy="82550"/>
          </a:xfrm>
        </p:grpSpPr>
        <p:sp>
          <p:nvSpPr>
            <p:cNvPr id="20" name="object 20"/>
            <p:cNvSpPr/>
            <p:nvPr/>
          </p:nvSpPr>
          <p:spPr>
            <a:xfrm>
              <a:off x="7021149" y="141062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1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5824" y="1369634"/>
              <a:ext cx="105500" cy="8198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7995" y="3623509"/>
            <a:ext cx="334775" cy="8198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439775" y="361288"/>
            <a:ext cx="1171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Correct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label: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39775" y="574647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939259" y="732325"/>
            <a:ext cx="82550" cy="400050"/>
            <a:chOff x="7939259" y="732325"/>
            <a:chExt cx="82550" cy="400050"/>
          </a:xfrm>
        </p:grpSpPr>
        <p:sp>
          <p:nvSpPr>
            <p:cNvPr id="26" name="object 26"/>
            <p:cNvSpPr/>
            <p:nvPr/>
          </p:nvSpPr>
          <p:spPr>
            <a:xfrm>
              <a:off x="7980250" y="732325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5">
                  <a:moveTo>
                    <a:pt x="0" y="0"/>
                  </a:moveTo>
                  <a:lnTo>
                    <a:pt x="0" y="303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9259" y="1026700"/>
              <a:ext cx="81980" cy="1055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67384" y="3869424"/>
            <a:ext cx="81980" cy="26337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742150" y="2311385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831109" y="1742950"/>
            <a:ext cx="82550" cy="608330"/>
            <a:chOff x="7831109" y="1742950"/>
            <a:chExt cx="82550" cy="608330"/>
          </a:xfrm>
        </p:grpSpPr>
        <p:sp>
          <p:nvSpPr>
            <p:cNvPr id="31" name="object 31"/>
            <p:cNvSpPr/>
            <p:nvPr/>
          </p:nvSpPr>
          <p:spPr>
            <a:xfrm>
              <a:off x="7872100" y="1742950"/>
              <a:ext cx="0" cy="511809"/>
            </a:xfrm>
            <a:custGeom>
              <a:avLst/>
              <a:gdLst/>
              <a:ahLst/>
              <a:cxnLst/>
              <a:rect l="l" t="t" r="r" b="b"/>
              <a:pathLst>
                <a:path h="511810">
                  <a:moveTo>
                    <a:pt x="0" y="0"/>
                  </a:moveTo>
                  <a:lnTo>
                    <a:pt x="0" y="5117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109" y="2245225"/>
              <a:ext cx="81980" cy="10550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7831109" y="2812524"/>
            <a:ext cx="82550" cy="610870"/>
            <a:chOff x="7831109" y="2812524"/>
            <a:chExt cx="82550" cy="610870"/>
          </a:xfrm>
        </p:grpSpPr>
        <p:sp>
          <p:nvSpPr>
            <p:cNvPr id="34" name="object 34"/>
            <p:cNvSpPr/>
            <p:nvPr/>
          </p:nvSpPr>
          <p:spPr>
            <a:xfrm>
              <a:off x="7872100" y="2908500"/>
              <a:ext cx="0" cy="514984"/>
            </a:xfrm>
            <a:custGeom>
              <a:avLst/>
              <a:gdLst/>
              <a:ahLst/>
              <a:cxnLst/>
              <a:rect l="l" t="t" r="r" b="b"/>
              <a:pathLst>
                <a:path h="514985">
                  <a:moveTo>
                    <a:pt x="0" y="514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1109" y="2812524"/>
              <a:ext cx="81980" cy="1055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8054399" y="2519584"/>
            <a:ext cx="365760" cy="82550"/>
            <a:chOff x="8054399" y="2519584"/>
            <a:chExt cx="365760" cy="82550"/>
          </a:xfrm>
        </p:grpSpPr>
        <p:sp>
          <p:nvSpPr>
            <p:cNvPr id="37" name="object 37"/>
            <p:cNvSpPr/>
            <p:nvPr/>
          </p:nvSpPr>
          <p:spPr>
            <a:xfrm>
              <a:off x="8054399" y="2560575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4274" y="2519584"/>
              <a:ext cx="105500" cy="819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372724" y="2299608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Multitask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82949" y="161964"/>
            <a:ext cx="5332031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35" dirty="0"/>
              <a:t> </a:t>
            </a:r>
            <a:r>
              <a:rPr dirty="0"/>
              <a:t>Detection:</a:t>
            </a:r>
            <a:r>
              <a:rPr spc="-130" dirty="0"/>
              <a:t> </a:t>
            </a:r>
            <a:r>
              <a:rPr dirty="0"/>
              <a:t>Single</a:t>
            </a:r>
            <a:r>
              <a:rPr spc="-135" dirty="0"/>
              <a:t> </a:t>
            </a:r>
            <a:r>
              <a:rPr spc="-10" dirty="0"/>
              <a:t>Object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(Classification</a:t>
            </a:r>
            <a:r>
              <a:rPr sz="1800" spc="-40" dirty="0"/>
              <a:t> </a:t>
            </a:r>
            <a:r>
              <a:rPr sz="1800" dirty="0"/>
              <a:t>+</a:t>
            </a:r>
            <a:r>
              <a:rPr sz="1800" spc="-40" dirty="0"/>
              <a:t> </a:t>
            </a:r>
            <a:r>
              <a:rPr sz="1800" spc="-10" dirty="0"/>
              <a:t>Localization)</a:t>
            </a:r>
            <a:endParaRPr sz="1800" dirty="0"/>
          </a:p>
        </p:txBody>
      </p:sp>
      <p:grpSp>
        <p:nvGrpSpPr>
          <p:cNvPr id="41" name="object 41"/>
          <p:cNvGrpSpPr/>
          <p:nvPr/>
        </p:nvGrpSpPr>
        <p:grpSpPr>
          <a:xfrm>
            <a:off x="136399" y="1995648"/>
            <a:ext cx="1305560" cy="1130300"/>
            <a:chOff x="136399" y="1995648"/>
            <a:chExt cx="1305560" cy="1130300"/>
          </a:xfrm>
        </p:grpSpPr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99" y="1995648"/>
              <a:ext cx="1305298" cy="112986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2374" y="2183175"/>
              <a:ext cx="793750" cy="817880"/>
            </a:xfrm>
            <a:custGeom>
              <a:avLst/>
              <a:gdLst/>
              <a:ahLst/>
              <a:cxnLst/>
              <a:rect l="l" t="t" r="r" b="b"/>
              <a:pathLst>
                <a:path w="793750" h="817880">
                  <a:moveTo>
                    <a:pt x="0" y="0"/>
                  </a:moveTo>
                  <a:lnTo>
                    <a:pt x="793199" y="0"/>
                  </a:lnTo>
                  <a:lnTo>
                    <a:pt x="793199" y="817499"/>
                  </a:lnTo>
                  <a:lnTo>
                    <a:pt x="0" y="817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09425" y="3195477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This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2"/>
              </a:rPr>
              <a:t>image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3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3125" y="1920007"/>
            <a:ext cx="301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x,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3085" y="2454958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1610" y="2954257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7187" y="2125612"/>
            <a:ext cx="101024" cy="10102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042925" y="3753875"/>
            <a:ext cx="82169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(x,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y,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35675" y="3891985"/>
            <a:ext cx="223901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sz="1800" dirty="0">
                <a:latin typeface="Arial"/>
                <a:cs typeface="Arial"/>
              </a:rPr>
              <a:t>Treat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localization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regression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problem!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39775" y="4141630"/>
            <a:ext cx="1072515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b="1" dirty="0">
                <a:latin typeface="Arial"/>
                <a:cs typeface="Arial"/>
              </a:rPr>
              <a:t>Correct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box</a:t>
            </a:r>
            <a:r>
              <a:rPr sz="1400" spc="-20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(x’,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y’,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w’,</a:t>
            </a:r>
            <a:r>
              <a:rPr sz="1400" spc="-25" dirty="0">
                <a:latin typeface="Arial"/>
                <a:cs typeface="Arial"/>
              </a:rPr>
              <a:t> h’)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325" y="1009813"/>
            <a:ext cx="1312313" cy="11359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3297" y="1137335"/>
            <a:ext cx="2866276" cy="9609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04524" y="1073706"/>
            <a:ext cx="1590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CAT: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3297" y="2336648"/>
            <a:ext cx="2866276" cy="9609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33325" y="2273006"/>
            <a:ext cx="1907539" cy="212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DOG: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DOG: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CAT: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8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DUCK: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DUCK: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….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087" y="2209137"/>
            <a:ext cx="1514549" cy="1135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5771" y="3402500"/>
            <a:ext cx="1981877" cy="11359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8547" y="3530010"/>
            <a:ext cx="2866276" cy="96095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7886700" cy="994172"/>
          </a:xfrm>
          <a:prstGeom prst="rect">
            <a:avLst/>
          </a:prstGeom>
        </p:spPr>
        <p:txBody>
          <a:bodyPr vert="horz" wrap="square" lIns="0" tIns="2046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45" dirty="0"/>
              <a:t> </a:t>
            </a:r>
            <a:r>
              <a:rPr dirty="0"/>
              <a:t>Detection:</a:t>
            </a:r>
            <a:r>
              <a:rPr spc="-140" dirty="0"/>
              <a:t> </a:t>
            </a:r>
            <a:r>
              <a:rPr dirty="0"/>
              <a:t>Multiple</a:t>
            </a:r>
            <a:r>
              <a:rPr spc="-140" dirty="0"/>
              <a:t> </a:t>
            </a:r>
            <a:r>
              <a:rPr spc="-10" dirty="0"/>
              <a:t>Objects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325" y="1009813"/>
            <a:ext cx="1312313" cy="11359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3297" y="1137335"/>
            <a:ext cx="2866276" cy="9609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04524" y="1073706"/>
            <a:ext cx="1590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CAT: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3297" y="2336648"/>
            <a:ext cx="2866276" cy="9609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33325" y="2273006"/>
            <a:ext cx="1695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DOG: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DOG: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CAT: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087" y="2209137"/>
            <a:ext cx="1514549" cy="1135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5771" y="3402500"/>
            <a:ext cx="1981877" cy="11359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8547" y="3530010"/>
            <a:ext cx="2866276" cy="9609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18550" y="3548005"/>
            <a:ext cx="1822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DUCK: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DUCK: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(x,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3325" y="1144580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3325" y="2592281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12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6225" y="3598631"/>
            <a:ext cx="977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Many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numbers!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97924" y="248856"/>
            <a:ext cx="2813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</a:rPr>
              <a:t>Each</a:t>
            </a:r>
            <a:r>
              <a:rPr sz="1800" spc="-2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image</a:t>
            </a:r>
            <a:r>
              <a:rPr sz="1800" spc="-1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needs</a:t>
            </a:r>
            <a:r>
              <a:rPr sz="1800" spc="-15" dirty="0">
                <a:solidFill>
                  <a:srgbClr val="FF0000"/>
                </a:solidFill>
              </a:rPr>
              <a:t> </a:t>
            </a:r>
            <a:r>
              <a:rPr sz="1800" spc="-50" dirty="0">
                <a:solidFill>
                  <a:srgbClr val="FF0000"/>
                </a:solidFill>
              </a:rPr>
              <a:t>a </a:t>
            </a:r>
            <a:r>
              <a:rPr sz="1800" dirty="0">
                <a:solidFill>
                  <a:srgbClr val="FF0000"/>
                </a:solidFill>
              </a:rPr>
              <a:t>different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number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outputs!</a:t>
            </a:r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382950" y="332190"/>
            <a:ext cx="53759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Object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Detection: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Multiple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Objects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924" y="1709228"/>
            <a:ext cx="2675890" cy="2012314"/>
            <a:chOff x="197924" y="1709228"/>
            <a:chExt cx="2675890" cy="20123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66" y="1709228"/>
              <a:ext cx="2656725" cy="1992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6974" y="2398174"/>
              <a:ext cx="876300" cy="1304290"/>
            </a:xfrm>
            <a:custGeom>
              <a:avLst/>
              <a:gdLst/>
              <a:ahLst/>
              <a:cxnLst/>
              <a:rect l="l" t="t" r="r" b="b"/>
              <a:pathLst>
                <a:path w="876300" h="1304289">
                  <a:moveTo>
                    <a:pt x="0" y="0"/>
                  </a:moveTo>
                  <a:lnTo>
                    <a:pt x="875999" y="0"/>
                  </a:lnTo>
                  <a:lnTo>
                    <a:pt x="875999" y="1303799"/>
                  </a:lnTo>
                  <a:lnTo>
                    <a:pt x="0" y="1303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840" y="2228504"/>
            <a:ext cx="3275410" cy="1098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47825" y="2328094"/>
            <a:ext cx="188848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5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Dog?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Cat?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Background?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2000" y="973963"/>
            <a:ext cx="33991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image,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6966" y="-76560"/>
            <a:ext cx="7886700" cy="994172"/>
          </a:xfrm>
          <a:prstGeom prst="rect">
            <a:avLst/>
          </a:prstGeom>
        </p:spPr>
        <p:txBody>
          <a:bodyPr vert="horz" wrap="square" lIns="0" tIns="2046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45" dirty="0"/>
              <a:t> </a:t>
            </a:r>
            <a:r>
              <a:rPr dirty="0"/>
              <a:t>Detection:</a:t>
            </a:r>
            <a:r>
              <a:rPr spc="-140" dirty="0"/>
              <a:t> </a:t>
            </a:r>
            <a:r>
              <a:rPr dirty="0"/>
              <a:t>Multiple</a:t>
            </a:r>
            <a:r>
              <a:rPr spc="-140" dirty="0"/>
              <a:t> </a:t>
            </a:r>
            <a:r>
              <a:rPr spc="-10" dirty="0"/>
              <a:t>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65" y="1709228"/>
            <a:ext cx="2656840" cy="2012314"/>
            <a:chOff x="216965" y="1709228"/>
            <a:chExt cx="2656840" cy="20123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65" y="1709228"/>
              <a:ext cx="2656725" cy="1992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6575" y="2398174"/>
              <a:ext cx="876300" cy="1304290"/>
            </a:xfrm>
            <a:custGeom>
              <a:avLst/>
              <a:gdLst/>
              <a:ahLst/>
              <a:cxnLst/>
              <a:rect l="l" t="t" r="r" b="b"/>
              <a:pathLst>
                <a:path w="876300" h="1304289">
                  <a:moveTo>
                    <a:pt x="0" y="0"/>
                  </a:moveTo>
                  <a:lnTo>
                    <a:pt x="875999" y="0"/>
                  </a:lnTo>
                  <a:lnTo>
                    <a:pt x="875999" y="1303799"/>
                  </a:lnTo>
                  <a:lnTo>
                    <a:pt x="0" y="1303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840" y="2228504"/>
            <a:ext cx="3275410" cy="1098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47825" y="2328094"/>
            <a:ext cx="1778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Dog?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Cat?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Background?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2000" y="973963"/>
            <a:ext cx="33991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image,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137" y="-56019"/>
            <a:ext cx="7886700" cy="994172"/>
          </a:xfrm>
          <a:prstGeom prst="rect">
            <a:avLst/>
          </a:prstGeom>
        </p:spPr>
        <p:txBody>
          <a:bodyPr vert="horz" wrap="square" lIns="0" tIns="2046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45" dirty="0"/>
              <a:t> </a:t>
            </a:r>
            <a:r>
              <a:rPr dirty="0"/>
              <a:t>Detection:</a:t>
            </a:r>
            <a:r>
              <a:rPr spc="-140" dirty="0"/>
              <a:t> </a:t>
            </a:r>
            <a:r>
              <a:rPr dirty="0"/>
              <a:t>Multiple</a:t>
            </a:r>
            <a:r>
              <a:rPr spc="-140" dirty="0"/>
              <a:t> </a:t>
            </a:r>
            <a:r>
              <a:rPr spc="-10" dirty="0"/>
              <a:t>Objects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65" y="1709228"/>
            <a:ext cx="2656840" cy="1992630"/>
            <a:chOff x="216965" y="1709228"/>
            <a:chExt cx="2656840" cy="1992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65" y="1709228"/>
              <a:ext cx="2656725" cy="1992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03374" y="2629024"/>
              <a:ext cx="574040" cy="986155"/>
            </a:xfrm>
            <a:custGeom>
              <a:avLst/>
              <a:gdLst/>
              <a:ahLst/>
              <a:cxnLst/>
              <a:rect l="l" t="t" r="r" b="b"/>
              <a:pathLst>
                <a:path w="574039" h="986154">
                  <a:moveTo>
                    <a:pt x="0" y="0"/>
                  </a:moveTo>
                  <a:lnTo>
                    <a:pt x="573899" y="0"/>
                  </a:lnTo>
                  <a:lnTo>
                    <a:pt x="573899" y="986099"/>
                  </a:lnTo>
                  <a:lnTo>
                    <a:pt x="0" y="98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840" y="2228504"/>
            <a:ext cx="3275410" cy="1098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47825" y="2328094"/>
            <a:ext cx="1778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Dog?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Cat?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Background?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2000" y="973963"/>
            <a:ext cx="33991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image,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86700" cy="994172"/>
          </a:xfrm>
          <a:prstGeom prst="rect">
            <a:avLst/>
          </a:prstGeom>
        </p:spPr>
        <p:txBody>
          <a:bodyPr vert="horz" wrap="square" lIns="0" tIns="2046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45" dirty="0"/>
              <a:t> </a:t>
            </a:r>
            <a:r>
              <a:rPr dirty="0"/>
              <a:t>Detection:</a:t>
            </a:r>
            <a:r>
              <a:rPr spc="-140" dirty="0"/>
              <a:t> </a:t>
            </a:r>
            <a:r>
              <a:rPr dirty="0"/>
              <a:t>Multiple</a:t>
            </a:r>
            <a:r>
              <a:rPr spc="-140" dirty="0"/>
              <a:t> </a:t>
            </a:r>
            <a:r>
              <a:rPr spc="-10" dirty="0"/>
              <a:t>Objects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65" y="1709228"/>
            <a:ext cx="2656840" cy="1992630"/>
            <a:chOff x="216965" y="1709228"/>
            <a:chExt cx="2656840" cy="1992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65" y="1709228"/>
              <a:ext cx="2656725" cy="1992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574" y="2398174"/>
              <a:ext cx="537845" cy="986155"/>
            </a:xfrm>
            <a:custGeom>
              <a:avLst/>
              <a:gdLst/>
              <a:ahLst/>
              <a:cxnLst/>
              <a:rect l="l" t="t" r="r" b="b"/>
              <a:pathLst>
                <a:path w="537844" h="986154">
                  <a:moveTo>
                    <a:pt x="0" y="0"/>
                  </a:moveTo>
                  <a:lnTo>
                    <a:pt x="537299" y="0"/>
                  </a:lnTo>
                  <a:lnTo>
                    <a:pt x="537299" y="986099"/>
                  </a:lnTo>
                  <a:lnTo>
                    <a:pt x="0" y="98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840" y="2228504"/>
            <a:ext cx="3275410" cy="1098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47825" y="2328094"/>
            <a:ext cx="1778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88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Dog?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Cat?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Background?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2000" y="973963"/>
            <a:ext cx="33991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image,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" y="5211"/>
            <a:ext cx="7886700" cy="994172"/>
          </a:xfrm>
          <a:prstGeom prst="rect">
            <a:avLst/>
          </a:prstGeom>
        </p:spPr>
        <p:txBody>
          <a:bodyPr vert="horz" wrap="square" lIns="0" tIns="2046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45" dirty="0"/>
              <a:t> </a:t>
            </a:r>
            <a:r>
              <a:rPr dirty="0"/>
              <a:t>Detection:</a:t>
            </a:r>
            <a:r>
              <a:rPr spc="-140" dirty="0"/>
              <a:t> </a:t>
            </a:r>
            <a:r>
              <a:rPr dirty="0"/>
              <a:t>Multiple</a:t>
            </a:r>
            <a:r>
              <a:rPr spc="-140" dirty="0"/>
              <a:t> </a:t>
            </a:r>
            <a:r>
              <a:rPr spc="-10" dirty="0"/>
              <a:t>Objects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8974" y="3926488"/>
            <a:ext cx="33705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Q:</a:t>
            </a:r>
            <a:r>
              <a:rPr sz="1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What’s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approach?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440" y="1699703"/>
            <a:ext cx="2675890" cy="2011680"/>
            <a:chOff x="207440" y="1699703"/>
            <a:chExt cx="2675890" cy="2011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66" y="1709228"/>
              <a:ext cx="2656725" cy="1992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2203" y="1704465"/>
              <a:ext cx="2666365" cy="2002155"/>
            </a:xfrm>
            <a:custGeom>
              <a:avLst/>
              <a:gdLst/>
              <a:ahLst/>
              <a:cxnLst/>
              <a:rect l="l" t="t" r="r" b="b"/>
              <a:pathLst>
                <a:path w="2666365" h="2002154">
                  <a:moveTo>
                    <a:pt x="0" y="0"/>
                  </a:moveTo>
                  <a:lnTo>
                    <a:pt x="2666250" y="0"/>
                  </a:lnTo>
                  <a:lnTo>
                    <a:pt x="2666250" y="2002100"/>
                  </a:lnTo>
                  <a:lnTo>
                    <a:pt x="0" y="2002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974" y="1709225"/>
              <a:ext cx="2656840" cy="1992630"/>
            </a:xfrm>
            <a:custGeom>
              <a:avLst/>
              <a:gdLst/>
              <a:ahLst/>
              <a:cxnLst/>
              <a:rect l="l" t="t" r="r" b="b"/>
              <a:pathLst>
                <a:path w="2656840" h="1992629">
                  <a:moveTo>
                    <a:pt x="1735599" y="688949"/>
                  </a:moveTo>
                  <a:lnTo>
                    <a:pt x="2272899" y="688949"/>
                  </a:lnTo>
                  <a:lnTo>
                    <a:pt x="2272899" y="1675049"/>
                  </a:lnTo>
                  <a:lnTo>
                    <a:pt x="1735599" y="1675049"/>
                  </a:lnTo>
                  <a:lnTo>
                    <a:pt x="1735599" y="688949"/>
                  </a:lnTo>
                  <a:close/>
                </a:path>
                <a:path w="2656840" h="1992629">
                  <a:moveTo>
                    <a:pt x="1602724" y="753549"/>
                  </a:moveTo>
                  <a:lnTo>
                    <a:pt x="2380024" y="753549"/>
                  </a:lnTo>
                  <a:lnTo>
                    <a:pt x="2380024" y="1560549"/>
                  </a:lnTo>
                  <a:lnTo>
                    <a:pt x="1602724" y="1560549"/>
                  </a:lnTo>
                  <a:lnTo>
                    <a:pt x="1602724" y="753549"/>
                  </a:lnTo>
                  <a:close/>
                </a:path>
                <a:path w="2656840" h="1992629">
                  <a:moveTo>
                    <a:pt x="1809324" y="868049"/>
                  </a:moveTo>
                  <a:lnTo>
                    <a:pt x="2240724" y="868049"/>
                  </a:lnTo>
                  <a:lnTo>
                    <a:pt x="2240724" y="1363049"/>
                  </a:lnTo>
                  <a:lnTo>
                    <a:pt x="1809324" y="1363049"/>
                  </a:lnTo>
                  <a:lnTo>
                    <a:pt x="1809324" y="868049"/>
                  </a:lnTo>
                  <a:close/>
                </a:path>
                <a:path w="2656840" h="1992629">
                  <a:moveTo>
                    <a:pt x="1647174" y="808299"/>
                  </a:moveTo>
                  <a:lnTo>
                    <a:pt x="2343474" y="808299"/>
                  </a:lnTo>
                  <a:lnTo>
                    <a:pt x="2343474" y="1437699"/>
                  </a:lnTo>
                  <a:lnTo>
                    <a:pt x="1647174" y="1437699"/>
                  </a:lnTo>
                  <a:lnTo>
                    <a:pt x="1647174" y="808299"/>
                  </a:lnTo>
                  <a:close/>
                </a:path>
                <a:path w="2656840" h="1992629">
                  <a:moveTo>
                    <a:pt x="1676874" y="547824"/>
                  </a:moveTo>
                  <a:lnTo>
                    <a:pt x="2373174" y="547824"/>
                  </a:lnTo>
                  <a:lnTo>
                    <a:pt x="2373174" y="1625724"/>
                  </a:lnTo>
                  <a:lnTo>
                    <a:pt x="1676874" y="1625724"/>
                  </a:lnTo>
                  <a:lnTo>
                    <a:pt x="1676874" y="547824"/>
                  </a:lnTo>
                  <a:close/>
                </a:path>
                <a:path w="2656840" h="1992629">
                  <a:moveTo>
                    <a:pt x="1553524" y="416424"/>
                  </a:moveTo>
                  <a:lnTo>
                    <a:pt x="2429224" y="416424"/>
                  </a:lnTo>
                  <a:lnTo>
                    <a:pt x="2429224" y="1757124"/>
                  </a:lnTo>
                  <a:lnTo>
                    <a:pt x="1553524" y="1757124"/>
                  </a:lnTo>
                  <a:lnTo>
                    <a:pt x="1553524" y="416424"/>
                  </a:lnTo>
                  <a:close/>
                </a:path>
                <a:path w="2656840" h="1992629">
                  <a:moveTo>
                    <a:pt x="1171924" y="873049"/>
                  </a:moveTo>
                  <a:lnTo>
                    <a:pt x="2592124" y="873049"/>
                  </a:lnTo>
                  <a:lnTo>
                    <a:pt x="2592124" y="1172149"/>
                  </a:lnTo>
                  <a:lnTo>
                    <a:pt x="1171924" y="1172149"/>
                  </a:lnTo>
                  <a:lnTo>
                    <a:pt x="1171924" y="873049"/>
                  </a:lnTo>
                  <a:close/>
                </a:path>
                <a:path w="2656840" h="1992629">
                  <a:moveTo>
                    <a:pt x="1544199" y="557549"/>
                  </a:moveTo>
                  <a:lnTo>
                    <a:pt x="2081499" y="557549"/>
                  </a:lnTo>
                  <a:lnTo>
                    <a:pt x="2081499" y="1543649"/>
                  </a:lnTo>
                  <a:lnTo>
                    <a:pt x="1544199" y="1543649"/>
                  </a:lnTo>
                  <a:lnTo>
                    <a:pt x="1544199" y="557549"/>
                  </a:lnTo>
                  <a:close/>
                </a:path>
                <a:path w="2656840" h="1992629">
                  <a:moveTo>
                    <a:pt x="1411324" y="622149"/>
                  </a:moveTo>
                  <a:lnTo>
                    <a:pt x="2188624" y="622149"/>
                  </a:lnTo>
                  <a:lnTo>
                    <a:pt x="2188624" y="1429149"/>
                  </a:lnTo>
                  <a:lnTo>
                    <a:pt x="1411324" y="1429149"/>
                  </a:lnTo>
                  <a:lnTo>
                    <a:pt x="1411324" y="622149"/>
                  </a:lnTo>
                  <a:close/>
                </a:path>
                <a:path w="2656840" h="1992629">
                  <a:moveTo>
                    <a:pt x="1617924" y="736649"/>
                  </a:moveTo>
                  <a:lnTo>
                    <a:pt x="2049324" y="736649"/>
                  </a:lnTo>
                  <a:lnTo>
                    <a:pt x="2049324" y="1231649"/>
                  </a:lnTo>
                  <a:lnTo>
                    <a:pt x="1617924" y="1231649"/>
                  </a:lnTo>
                  <a:lnTo>
                    <a:pt x="1617924" y="736649"/>
                  </a:lnTo>
                  <a:close/>
                </a:path>
                <a:path w="2656840" h="1992629">
                  <a:moveTo>
                    <a:pt x="1455774" y="676899"/>
                  </a:moveTo>
                  <a:lnTo>
                    <a:pt x="2152074" y="676899"/>
                  </a:lnTo>
                  <a:lnTo>
                    <a:pt x="2152074" y="1306299"/>
                  </a:lnTo>
                  <a:lnTo>
                    <a:pt x="1455774" y="1306299"/>
                  </a:lnTo>
                  <a:lnTo>
                    <a:pt x="1455774" y="676899"/>
                  </a:lnTo>
                  <a:close/>
                </a:path>
                <a:path w="2656840" h="1992629">
                  <a:moveTo>
                    <a:pt x="1485474" y="416424"/>
                  </a:moveTo>
                  <a:lnTo>
                    <a:pt x="2181774" y="416424"/>
                  </a:lnTo>
                  <a:lnTo>
                    <a:pt x="2181774" y="1494324"/>
                  </a:lnTo>
                  <a:lnTo>
                    <a:pt x="1485474" y="1494324"/>
                  </a:lnTo>
                  <a:lnTo>
                    <a:pt x="1485474" y="416424"/>
                  </a:lnTo>
                  <a:close/>
                </a:path>
                <a:path w="2656840" h="1992629">
                  <a:moveTo>
                    <a:pt x="1362124" y="285024"/>
                  </a:moveTo>
                  <a:lnTo>
                    <a:pt x="2237824" y="285024"/>
                  </a:lnTo>
                  <a:lnTo>
                    <a:pt x="2237824" y="1625724"/>
                  </a:lnTo>
                  <a:lnTo>
                    <a:pt x="1362124" y="1625724"/>
                  </a:lnTo>
                  <a:lnTo>
                    <a:pt x="1362124" y="285024"/>
                  </a:lnTo>
                  <a:close/>
                </a:path>
                <a:path w="2656840" h="1992629">
                  <a:moveTo>
                    <a:pt x="980524" y="741649"/>
                  </a:moveTo>
                  <a:lnTo>
                    <a:pt x="2400724" y="741649"/>
                  </a:lnTo>
                  <a:lnTo>
                    <a:pt x="2400724" y="1040749"/>
                  </a:lnTo>
                  <a:lnTo>
                    <a:pt x="980524" y="1040749"/>
                  </a:lnTo>
                  <a:lnTo>
                    <a:pt x="980524" y="741649"/>
                  </a:lnTo>
                  <a:close/>
                </a:path>
                <a:path w="2656840" h="1992629">
                  <a:moveTo>
                    <a:pt x="877299" y="520699"/>
                  </a:moveTo>
                  <a:lnTo>
                    <a:pt x="1414599" y="520699"/>
                  </a:lnTo>
                  <a:lnTo>
                    <a:pt x="1414599" y="1506799"/>
                  </a:lnTo>
                  <a:lnTo>
                    <a:pt x="877299" y="1506799"/>
                  </a:lnTo>
                  <a:lnTo>
                    <a:pt x="877299" y="520699"/>
                  </a:lnTo>
                  <a:close/>
                </a:path>
                <a:path w="2656840" h="1992629">
                  <a:moveTo>
                    <a:pt x="744424" y="585299"/>
                  </a:moveTo>
                  <a:lnTo>
                    <a:pt x="1521724" y="585299"/>
                  </a:lnTo>
                  <a:lnTo>
                    <a:pt x="1521724" y="1392299"/>
                  </a:lnTo>
                  <a:lnTo>
                    <a:pt x="744424" y="1392299"/>
                  </a:lnTo>
                  <a:lnTo>
                    <a:pt x="744424" y="585299"/>
                  </a:lnTo>
                  <a:close/>
                </a:path>
                <a:path w="2656840" h="1992629">
                  <a:moveTo>
                    <a:pt x="951024" y="699799"/>
                  </a:moveTo>
                  <a:lnTo>
                    <a:pt x="1382424" y="699799"/>
                  </a:lnTo>
                  <a:lnTo>
                    <a:pt x="1382424" y="1194799"/>
                  </a:lnTo>
                  <a:lnTo>
                    <a:pt x="951024" y="1194799"/>
                  </a:lnTo>
                  <a:lnTo>
                    <a:pt x="951024" y="699799"/>
                  </a:lnTo>
                  <a:close/>
                </a:path>
                <a:path w="2656840" h="1992629">
                  <a:moveTo>
                    <a:pt x="788874" y="640049"/>
                  </a:moveTo>
                  <a:lnTo>
                    <a:pt x="1485174" y="640049"/>
                  </a:lnTo>
                  <a:lnTo>
                    <a:pt x="1485174" y="1269449"/>
                  </a:lnTo>
                  <a:lnTo>
                    <a:pt x="788874" y="1269449"/>
                  </a:lnTo>
                  <a:lnTo>
                    <a:pt x="788874" y="640049"/>
                  </a:lnTo>
                  <a:close/>
                </a:path>
                <a:path w="2656840" h="1992629">
                  <a:moveTo>
                    <a:pt x="818574" y="379574"/>
                  </a:moveTo>
                  <a:lnTo>
                    <a:pt x="1514874" y="379574"/>
                  </a:lnTo>
                  <a:lnTo>
                    <a:pt x="1514874" y="1457474"/>
                  </a:lnTo>
                  <a:lnTo>
                    <a:pt x="818574" y="1457474"/>
                  </a:lnTo>
                  <a:lnTo>
                    <a:pt x="818574" y="379574"/>
                  </a:lnTo>
                  <a:close/>
                </a:path>
                <a:path w="2656840" h="1992629">
                  <a:moveTo>
                    <a:pt x="695224" y="248174"/>
                  </a:moveTo>
                  <a:lnTo>
                    <a:pt x="1570924" y="248174"/>
                  </a:lnTo>
                  <a:lnTo>
                    <a:pt x="1570924" y="1588874"/>
                  </a:lnTo>
                  <a:lnTo>
                    <a:pt x="695224" y="1588874"/>
                  </a:lnTo>
                  <a:lnTo>
                    <a:pt x="695224" y="248174"/>
                  </a:lnTo>
                  <a:close/>
                </a:path>
                <a:path w="2656840" h="1992629">
                  <a:moveTo>
                    <a:pt x="313624" y="704799"/>
                  </a:moveTo>
                  <a:lnTo>
                    <a:pt x="1733824" y="704799"/>
                  </a:lnTo>
                  <a:lnTo>
                    <a:pt x="1733824" y="1003899"/>
                  </a:lnTo>
                  <a:lnTo>
                    <a:pt x="313624" y="1003899"/>
                  </a:lnTo>
                  <a:lnTo>
                    <a:pt x="313624" y="704799"/>
                  </a:lnTo>
                  <a:close/>
                </a:path>
                <a:path w="2656840" h="1992629">
                  <a:moveTo>
                    <a:pt x="563674" y="688949"/>
                  </a:moveTo>
                  <a:lnTo>
                    <a:pt x="1100974" y="688949"/>
                  </a:lnTo>
                  <a:lnTo>
                    <a:pt x="1100974" y="1675049"/>
                  </a:lnTo>
                  <a:lnTo>
                    <a:pt x="563674" y="1675049"/>
                  </a:lnTo>
                  <a:lnTo>
                    <a:pt x="563674" y="688949"/>
                  </a:lnTo>
                  <a:close/>
                </a:path>
                <a:path w="2656840" h="1992629">
                  <a:moveTo>
                    <a:pt x="430799" y="753549"/>
                  </a:moveTo>
                  <a:lnTo>
                    <a:pt x="1208099" y="753549"/>
                  </a:lnTo>
                  <a:lnTo>
                    <a:pt x="1208099" y="1560549"/>
                  </a:lnTo>
                  <a:lnTo>
                    <a:pt x="430799" y="1560549"/>
                  </a:lnTo>
                  <a:lnTo>
                    <a:pt x="430799" y="753549"/>
                  </a:lnTo>
                  <a:close/>
                </a:path>
                <a:path w="2656840" h="1992629">
                  <a:moveTo>
                    <a:pt x="637399" y="868049"/>
                  </a:moveTo>
                  <a:lnTo>
                    <a:pt x="1068799" y="868049"/>
                  </a:lnTo>
                  <a:lnTo>
                    <a:pt x="1068799" y="1363049"/>
                  </a:lnTo>
                  <a:lnTo>
                    <a:pt x="637399" y="1363049"/>
                  </a:lnTo>
                  <a:lnTo>
                    <a:pt x="637399" y="868049"/>
                  </a:lnTo>
                  <a:close/>
                </a:path>
                <a:path w="2656840" h="1992629">
                  <a:moveTo>
                    <a:pt x="475249" y="808299"/>
                  </a:moveTo>
                  <a:lnTo>
                    <a:pt x="1171549" y="808299"/>
                  </a:lnTo>
                  <a:lnTo>
                    <a:pt x="1171549" y="1437699"/>
                  </a:lnTo>
                  <a:lnTo>
                    <a:pt x="475249" y="1437699"/>
                  </a:lnTo>
                  <a:lnTo>
                    <a:pt x="475249" y="808299"/>
                  </a:lnTo>
                  <a:close/>
                </a:path>
                <a:path w="2656840" h="1992629">
                  <a:moveTo>
                    <a:pt x="504949" y="547824"/>
                  </a:moveTo>
                  <a:lnTo>
                    <a:pt x="1201249" y="547824"/>
                  </a:lnTo>
                  <a:lnTo>
                    <a:pt x="1201249" y="1625724"/>
                  </a:lnTo>
                  <a:lnTo>
                    <a:pt x="504949" y="1625724"/>
                  </a:lnTo>
                  <a:lnTo>
                    <a:pt x="504949" y="547824"/>
                  </a:lnTo>
                  <a:close/>
                </a:path>
                <a:path w="2656840" h="1992629">
                  <a:moveTo>
                    <a:pt x="381599" y="416424"/>
                  </a:moveTo>
                  <a:lnTo>
                    <a:pt x="1257299" y="416424"/>
                  </a:lnTo>
                  <a:lnTo>
                    <a:pt x="1257299" y="1757124"/>
                  </a:lnTo>
                  <a:lnTo>
                    <a:pt x="381599" y="1757124"/>
                  </a:lnTo>
                  <a:lnTo>
                    <a:pt x="381599" y="416424"/>
                  </a:lnTo>
                  <a:close/>
                </a:path>
                <a:path w="2656840" h="1992629">
                  <a:moveTo>
                    <a:pt x="544499" y="873049"/>
                  </a:moveTo>
                  <a:lnTo>
                    <a:pt x="1420199" y="873049"/>
                  </a:lnTo>
                  <a:lnTo>
                    <a:pt x="1420199" y="1172149"/>
                  </a:lnTo>
                  <a:lnTo>
                    <a:pt x="544499" y="1172149"/>
                  </a:lnTo>
                  <a:lnTo>
                    <a:pt x="544499" y="873049"/>
                  </a:lnTo>
                  <a:close/>
                </a:path>
                <a:path w="2656840" h="1992629">
                  <a:moveTo>
                    <a:pt x="728549" y="457449"/>
                  </a:moveTo>
                  <a:lnTo>
                    <a:pt x="1265849" y="457449"/>
                  </a:lnTo>
                  <a:lnTo>
                    <a:pt x="1265849" y="1443549"/>
                  </a:lnTo>
                  <a:lnTo>
                    <a:pt x="728549" y="1443549"/>
                  </a:lnTo>
                  <a:lnTo>
                    <a:pt x="728549" y="457449"/>
                  </a:lnTo>
                  <a:close/>
                </a:path>
                <a:path w="2656840" h="1992629">
                  <a:moveTo>
                    <a:pt x="595674" y="522049"/>
                  </a:moveTo>
                  <a:lnTo>
                    <a:pt x="1372974" y="522049"/>
                  </a:lnTo>
                  <a:lnTo>
                    <a:pt x="1372974" y="1329049"/>
                  </a:lnTo>
                  <a:lnTo>
                    <a:pt x="595674" y="1329049"/>
                  </a:lnTo>
                  <a:lnTo>
                    <a:pt x="595674" y="522049"/>
                  </a:lnTo>
                  <a:close/>
                </a:path>
                <a:path w="2656840" h="1992629">
                  <a:moveTo>
                    <a:pt x="802274" y="636549"/>
                  </a:moveTo>
                  <a:lnTo>
                    <a:pt x="1233674" y="636549"/>
                  </a:lnTo>
                  <a:lnTo>
                    <a:pt x="1233674" y="1131549"/>
                  </a:lnTo>
                  <a:lnTo>
                    <a:pt x="802274" y="1131549"/>
                  </a:lnTo>
                  <a:lnTo>
                    <a:pt x="802274" y="636549"/>
                  </a:lnTo>
                  <a:close/>
                </a:path>
                <a:path w="2656840" h="1992629">
                  <a:moveTo>
                    <a:pt x="640124" y="576799"/>
                  </a:moveTo>
                  <a:lnTo>
                    <a:pt x="1336424" y="576799"/>
                  </a:lnTo>
                  <a:lnTo>
                    <a:pt x="1336424" y="1206199"/>
                  </a:lnTo>
                  <a:lnTo>
                    <a:pt x="640124" y="1206199"/>
                  </a:lnTo>
                  <a:lnTo>
                    <a:pt x="640124" y="576799"/>
                  </a:lnTo>
                  <a:close/>
                </a:path>
                <a:path w="2656840" h="1992629">
                  <a:moveTo>
                    <a:pt x="669824" y="316324"/>
                  </a:moveTo>
                  <a:lnTo>
                    <a:pt x="1366124" y="316324"/>
                  </a:lnTo>
                  <a:lnTo>
                    <a:pt x="1366124" y="1394224"/>
                  </a:lnTo>
                  <a:lnTo>
                    <a:pt x="669824" y="1394224"/>
                  </a:lnTo>
                  <a:lnTo>
                    <a:pt x="669824" y="316324"/>
                  </a:lnTo>
                  <a:close/>
                </a:path>
                <a:path w="2656840" h="1992629">
                  <a:moveTo>
                    <a:pt x="546474" y="184924"/>
                  </a:moveTo>
                  <a:lnTo>
                    <a:pt x="1422174" y="184924"/>
                  </a:lnTo>
                  <a:lnTo>
                    <a:pt x="1422174" y="1525624"/>
                  </a:lnTo>
                  <a:lnTo>
                    <a:pt x="546474" y="1525624"/>
                  </a:lnTo>
                  <a:lnTo>
                    <a:pt x="546474" y="184924"/>
                  </a:lnTo>
                  <a:close/>
                </a:path>
                <a:path w="2656840" h="1992629">
                  <a:moveTo>
                    <a:pt x="164874" y="641549"/>
                  </a:moveTo>
                  <a:lnTo>
                    <a:pt x="1585074" y="641549"/>
                  </a:lnTo>
                  <a:lnTo>
                    <a:pt x="1585074" y="940649"/>
                  </a:lnTo>
                  <a:lnTo>
                    <a:pt x="164874" y="940649"/>
                  </a:lnTo>
                  <a:lnTo>
                    <a:pt x="164874" y="641549"/>
                  </a:lnTo>
                  <a:close/>
                </a:path>
                <a:path w="2656840" h="1992629">
                  <a:moveTo>
                    <a:pt x="1100399" y="880374"/>
                  </a:moveTo>
                  <a:lnTo>
                    <a:pt x="1637699" y="880374"/>
                  </a:lnTo>
                  <a:lnTo>
                    <a:pt x="1637699" y="1866474"/>
                  </a:lnTo>
                  <a:lnTo>
                    <a:pt x="1100399" y="1866474"/>
                  </a:lnTo>
                  <a:lnTo>
                    <a:pt x="1100399" y="880374"/>
                  </a:lnTo>
                  <a:close/>
                </a:path>
                <a:path w="2656840" h="1992629">
                  <a:moveTo>
                    <a:pt x="967524" y="944974"/>
                  </a:moveTo>
                  <a:lnTo>
                    <a:pt x="1744824" y="944974"/>
                  </a:lnTo>
                  <a:lnTo>
                    <a:pt x="1744824" y="1751974"/>
                  </a:lnTo>
                  <a:lnTo>
                    <a:pt x="967524" y="1751974"/>
                  </a:lnTo>
                  <a:lnTo>
                    <a:pt x="967524" y="944974"/>
                  </a:lnTo>
                  <a:close/>
                </a:path>
                <a:path w="2656840" h="1992629">
                  <a:moveTo>
                    <a:pt x="1174124" y="1059474"/>
                  </a:moveTo>
                  <a:lnTo>
                    <a:pt x="1605524" y="1059474"/>
                  </a:lnTo>
                  <a:lnTo>
                    <a:pt x="1605524" y="1554474"/>
                  </a:lnTo>
                  <a:lnTo>
                    <a:pt x="1174124" y="1554474"/>
                  </a:lnTo>
                  <a:lnTo>
                    <a:pt x="1174124" y="1059474"/>
                  </a:lnTo>
                  <a:close/>
                </a:path>
                <a:path w="2656840" h="1992629">
                  <a:moveTo>
                    <a:pt x="1011974" y="999724"/>
                  </a:moveTo>
                  <a:lnTo>
                    <a:pt x="1708274" y="999724"/>
                  </a:lnTo>
                  <a:lnTo>
                    <a:pt x="1708274" y="1629124"/>
                  </a:lnTo>
                  <a:lnTo>
                    <a:pt x="1011974" y="1629124"/>
                  </a:lnTo>
                  <a:lnTo>
                    <a:pt x="1011974" y="999724"/>
                  </a:lnTo>
                  <a:close/>
                </a:path>
                <a:path w="2656840" h="1992629">
                  <a:moveTo>
                    <a:pt x="1041674" y="739249"/>
                  </a:moveTo>
                  <a:lnTo>
                    <a:pt x="1737974" y="739249"/>
                  </a:lnTo>
                  <a:lnTo>
                    <a:pt x="1737974" y="1817149"/>
                  </a:lnTo>
                  <a:lnTo>
                    <a:pt x="1041674" y="1817149"/>
                  </a:lnTo>
                  <a:lnTo>
                    <a:pt x="1041674" y="739249"/>
                  </a:lnTo>
                  <a:close/>
                </a:path>
                <a:path w="2656840" h="1992629">
                  <a:moveTo>
                    <a:pt x="918324" y="607849"/>
                  </a:moveTo>
                  <a:lnTo>
                    <a:pt x="1794024" y="607849"/>
                  </a:lnTo>
                  <a:lnTo>
                    <a:pt x="1794024" y="1948549"/>
                  </a:lnTo>
                  <a:lnTo>
                    <a:pt x="918324" y="1948549"/>
                  </a:lnTo>
                  <a:lnTo>
                    <a:pt x="918324" y="607849"/>
                  </a:lnTo>
                  <a:close/>
                </a:path>
                <a:path w="2656840" h="1992629">
                  <a:moveTo>
                    <a:pt x="536724" y="1064474"/>
                  </a:moveTo>
                  <a:lnTo>
                    <a:pt x="1956924" y="1064474"/>
                  </a:lnTo>
                  <a:lnTo>
                    <a:pt x="1956924" y="1363574"/>
                  </a:lnTo>
                  <a:lnTo>
                    <a:pt x="536724" y="1363574"/>
                  </a:lnTo>
                  <a:lnTo>
                    <a:pt x="536724" y="1064474"/>
                  </a:lnTo>
                  <a:close/>
                </a:path>
                <a:path w="2656840" h="1992629">
                  <a:moveTo>
                    <a:pt x="1800199" y="272524"/>
                  </a:moveTo>
                  <a:lnTo>
                    <a:pt x="2337499" y="272524"/>
                  </a:lnTo>
                  <a:lnTo>
                    <a:pt x="2337499" y="1258624"/>
                  </a:lnTo>
                  <a:lnTo>
                    <a:pt x="1800199" y="1258624"/>
                  </a:lnTo>
                  <a:lnTo>
                    <a:pt x="1800199" y="272524"/>
                  </a:lnTo>
                  <a:close/>
                </a:path>
                <a:path w="2656840" h="1992629">
                  <a:moveTo>
                    <a:pt x="1667324" y="337124"/>
                  </a:moveTo>
                  <a:lnTo>
                    <a:pt x="2444624" y="337124"/>
                  </a:lnTo>
                  <a:lnTo>
                    <a:pt x="2444624" y="1144124"/>
                  </a:lnTo>
                  <a:lnTo>
                    <a:pt x="1667324" y="1144124"/>
                  </a:lnTo>
                  <a:lnTo>
                    <a:pt x="1667324" y="337124"/>
                  </a:lnTo>
                  <a:close/>
                </a:path>
                <a:path w="2656840" h="1992629">
                  <a:moveTo>
                    <a:pt x="1873924" y="451624"/>
                  </a:moveTo>
                  <a:lnTo>
                    <a:pt x="2305324" y="451624"/>
                  </a:lnTo>
                  <a:lnTo>
                    <a:pt x="2305324" y="946624"/>
                  </a:lnTo>
                  <a:lnTo>
                    <a:pt x="1873924" y="946624"/>
                  </a:lnTo>
                  <a:lnTo>
                    <a:pt x="1873924" y="451624"/>
                  </a:lnTo>
                  <a:close/>
                </a:path>
                <a:path w="2656840" h="1992629">
                  <a:moveTo>
                    <a:pt x="1711774" y="391874"/>
                  </a:moveTo>
                  <a:lnTo>
                    <a:pt x="2408074" y="391874"/>
                  </a:lnTo>
                  <a:lnTo>
                    <a:pt x="2408074" y="1021274"/>
                  </a:lnTo>
                  <a:lnTo>
                    <a:pt x="1711774" y="1021274"/>
                  </a:lnTo>
                  <a:lnTo>
                    <a:pt x="1711774" y="391874"/>
                  </a:lnTo>
                  <a:close/>
                </a:path>
                <a:path w="2656840" h="1992629">
                  <a:moveTo>
                    <a:pt x="1741474" y="131399"/>
                  </a:moveTo>
                  <a:lnTo>
                    <a:pt x="2437774" y="131399"/>
                  </a:lnTo>
                  <a:lnTo>
                    <a:pt x="2437774" y="1209299"/>
                  </a:lnTo>
                  <a:lnTo>
                    <a:pt x="1741474" y="1209299"/>
                  </a:lnTo>
                  <a:lnTo>
                    <a:pt x="1741474" y="131399"/>
                  </a:lnTo>
                  <a:close/>
                </a:path>
                <a:path w="2656840" h="1992629">
                  <a:moveTo>
                    <a:pt x="1618124" y="0"/>
                  </a:moveTo>
                  <a:lnTo>
                    <a:pt x="2493824" y="0"/>
                  </a:lnTo>
                  <a:lnTo>
                    <a:pt x="2493824" y="1340699"/>
                  </a:lnTo>
                  <a:lnTo>
                    <a:pt x="1618124" y="1340699"/>
                  </a:lnTo>
                  <a:lnTo>
                    <a:pt x="1618124" y="0"/>
                  </a:lnTo>
                  <a:close/>
                </a:path>
                <a:path w="2656840" h="1992629">
                  <a:moveTo>
                    <a:pt x="1236524" y="456624"/>
                  </a:moveTo>
                  <a:lnTo>
                    <a:pt x="2656724" y="456624"/>
                  </a:lnTo>
                  <a:lnTo>
                    <a:pt x="2656724" y="755724"/>
                  </a:lnTo>
                  <a:lnTo>
                    <a:pt x="1236524" y="755724"/>
                  </a:lnTo>
                  <a:lnTo>
                    <a:pt x="1236524" y="456624"/>
                  </a:lnTo>
                  <a:close/>
                </a:path>
                <a:path w="2656840" h="1992629">
                  <a:moveTo>
                    <a:pt x="1181937" y="272524"/>
                  </a:moveTo>
                  <a:lnTo>
                    <a:pt x="1719237" y="272524"/>
                  </a:lnTo>
                  <a:lnTo>
                    <a:pt x="1719237" y="1258624"/>
                  </a:lnTo>
                  <a:lnTo>
                    <a:pt x="1181937" y="1258624"/>
                  </a:lnTo>
                  <a:lnTo>
                    <a:pt x="1181937" y="272524"/>
                  </a:lnTo>
                  <a:close/>
                </a:path>
                <a:path w="2656840" h="1992629">
                  <a:moveTo>
                    <a:pt x="1049062" y="337124"/>
                  </a:moveTo>
                  <a:lnTo>
                    <a:pt x="1826362" y="337124"/>
                  </a:lnTo>
                  <a:lnTo>
                    <a:pt x="1826362" y="1144124"/>
                  </a:lnTo>
                  <a:lnTo>
                    <a:pt x="1049062" y="1144124"/>
                  </a:lnTo>
                  <a:lnTo>
                    <a:pt x="1049062" y="337124"/>
                  </a:lnTo>
                  <a:close/>
                </a:path>
                <a:path w="2656840" h="1992629">
                  <a:moveTo>
                    <a:pt x="1255662" y="451624"/>
                  </a:moveTo>
                  <a:lnTo>
                    <a:pt x="1687062" y="451624"/>
                  </a:lnTo>
                  <a:lnTo>
                    <a:pt x="1687062" y="946624"/>
                  </a:lnTo>
                  <a:lnTo>
                    <a:pt x="1255662" y="946624"/>
                  </a:lnTo>
                  <a:lnTo>
                    <a:pt x="1255662" y="451624"/>
                  </a:lnTo>
                  <a:close/>
                </a:path>
                <a:path w="2656840" h="1992629">
                  <a:moveTo>
                    <a:pt x="1093512" y="391874"/>
                  </a:moveTo>
                  <a:lnTo>
                    <a:pt x="1789812" y="391874"/>
                  </a:lnTo>
                  <a:lnTo>
                    <a:pt x="1789812" y="1021274"/>
                  </a:lnTo>
                  <a:lnTo>
                    <a:pt x="1093512" y="1021274"/>
                  </a:lnTo>
                  <a:lnTo>
                    <a:pt x="1093512" y="391874"/>
                  </a:lnTo>
                  <a:close/>
                </a:path>
                <a:path w="2656840" h="1992629">
                  <a:moveTo>
                    <a:pt x="1123212" y="131399"/>
                  </a:moveTo>
                  <a:lnTo>
                    <a:pt x="1819512" y="131399"/>
                  </a:lnTo>
                  <a:lnTo>
                    <a:pt x="1819512" y="1209299"/>
                  </a:lnTo>
                  <a:lnTo>
                    <a:pt x="1123212" y="1209299"/>
                  </a:lnTo>
                  <a:lnTo>
                    <a:pt x="1123212" y="131399"/>
                  </a:lnTo>
                  <a:close/>
                </a:path>
                <a:path w="2656840" h="1992629">
                  <a:moveTo>
                    <a:pt x="999862" y="0"/>
                  </a:moveTo>
                  <a:lnTo>
                    <a:pt x="1875562" y="0"/>
                  </a:lnTo>
                  <a:lnTo>
                    <a:pt x="1875562" y="1340699"/>
                  </a:lnTo>
                  <a:lnTo>
                    <a:pt x="999862" y="1340699"/>
                  </a:lnTo>
                  <a:lnTo>
                    <a:pt x="999862" y="0"/>
                  </a:lnTo>
                  <a:close/>
                </a:path>
                <a:path w="2656840" h="1992629">
                  <a:moveTo>
                    <a:pt x="618262" y="456624"/>
                  </a:moveTo>
                  <a:lnTo>
                    <a:pt x="2038462" y="456624"/>
                  </a:lnTo>
                  <a:lnTo>
                    <a:pt x="2038462" y="755724"/>
                  </a:lnTo>
                  <a:lnTo>
                    <a:pt x="618262" y="755724"/>
                  </a:lnTo>
                  <a:lnTo>
                    <a:pt x="618262" y="456624"/>
                  </a:lnTo>
                  <a:close/>
                </a:path>
                <a:path w="2656840" h="1992629">
                  <a:moveTo>
                    <a:pt x="626149" y="272524"/>
                  </a:moveTo>
                  <a:lnTo>
                    <a:pt x="1163449" y="272524"/>
                  </a:lnTo>
                  <a:lnTo>
                    <a:pt x="1163449" y="1258624"/>
                  </a:lnTo>
                  <a:lnTo>
                    <a:pt x="626149" y="1258624"/>
                  </a:lnTo>
                  <a:lnTo>
                    <a:pt x="626149" y="272524"/>
                  </a:lnTo>
                  <a:close/>
                </a:path>
                <a:path w="2656840" h="1992629">
                  <a:moveTo>
                    <a:pt x="493274" y="337124"/>
                  </a:moveTo>
                  <a:lnTo>
                    <a:pt x="1270574" y="337124"/>
                  </a:lnTo>
                  <a:lnTo>
                    <a:pt x="1270574" y="1144124"/>
                  </a:lnTo>
                  <a:lnTo>
                    <a:pt x="493274" y="1144124"/>
                  </a:lnTo>
                  <a:lnTo>
                    <a:pt x="493274" y="337124"/>
                  </a:lnTo>
                  <a:close/>
                </a:path>
                <a:path w="2656840" h="1992629">
                  <a:moveTo>
                    <a:pt x="699874" y="451624"/>
                  </a:moveTo>
                  <a:lnTo>
                    <a:pt x="1131274" y="451624"/>
                  </a:lnTo>
                  <a:lnTo>
                    <a:pt x="1131274" y="946624"/>
                  </a:lnTo>
                  <a:lnTo>
                    <a:pt x="699874" y="946624"/>
                  </a:lnTo>
                  <a:lnTo>
                    <a:pt x="699874" y="451624"/>
                  </a:lnTo>
                  <a:close/>
                </a:path>
                <a:path w="2656840" h="1992629">
                  <a:moveTo>
                    <a:pt x="537724" y="391874"/>
                  </a:moveTo>
                  <a:lnTo>
                    <a:pt x="1234024" y="391874"/>
                  </a:lnTo>
                  <a:lnTo>
                    <a:pt x="1234024" y="1021274"/>
                  </a:lnTo>
                  <a:lnTo>
                    <a:pt x="537724" y="1021274"/>
                  </a:lnTo>
                  <a:lnTo>
                    <a:pt x="537724" y="391874"/>
                  </a:lnTo>
                  <a:close/>
                </a:path>
                <a:path w="2656840" h="1992629">
                  <a:moveTo>
                    <a:pt x="567424" y="131399"/>
                  </a:moveTo>
                  <a:lnTo>
                    <a:pt x="1263724" y="131399"/>
                  </a:lnTo>
                  <a:lnTo>
                    <a:pt x="1263724" y="1209299"/>
                  </a:lnTo>
                  <a:lnTo>
                    <a:pt x="567424" y="1209299"/>
                  </a:lnTo>
                  <a:lnTo>
                    <a:pt x="567424" y="131399"/>
                  </a:lnTo>
                  <a:close/>
                </a:path>
                <a:path w="2656840" h="1992629">
                  <a:moveTo>
                    <a:pt x="444074" y="0"/>
                  </a:moveTo>
                  <a:lnTo>
                    <a:pt x="1319774" y="0"/>
                  </a:lnTo>
                  <a:lnTo>
                    <a:pt x="1319774" y="1340699"/>
                  </a:lnTo>
                  <a:lnTo>
                    <a:pt x="444074" y="1340699"/>
                  </a:lnTo>
                  <a:lnTo>
                    <a:pt x="444074" y="0"/>
                  </a:lnTo>
                  <a:close/>
                </a:path>
                <a:path w="2656840" h="1992629">
                  <a:moveTo>
                    <a:pt x="62474" y="456624"/>
                  </a:moveTo>
                  <a:lnTo>
                    <a:pt x="1482674" y="456624"/>
                  </a:lnTo>
                  <a:lnTo>
                    <a:pt x="1482674" y="755724"/>
                  </a:lnTo>
                  <a:lnTo>
                    <a:pt x="62474" y="755724"/>
                  </a:lnTo>
                  <a:lnTo>
                    <a:pt x="62474" y="456624"/>
                  </a:lnTo>
                  <a:close/>
                </a:path>
                <a:path w="2656840" h="1992629">
                  <a:moveTo>
                    <a:pt x="563674" y="924399"/>
                  </a:moveTo>
                  <a:lnTo>
                    <a:pt x="1100974" y="924399"/>
                  </a:lnTo>
                  <a:lnTo>
                    <a:pt x="1100974" y="1910499"/>
                  </a:lnTo>
                  <a:lnTo>
                    <a:pt x="563674" y="1910499"/>
                  </a:lnTo>
                  <a:lnTo>
                    <a:pt x="563674" y="924399"/>
                  </a:lnTo>
                  <a:close/>
                </a:path>
                <a:path w="2656840" h="1992629">
                  <a:moveTo>
                    <a:pt x="430799" y="988999"/>
                  </a:moveTo>
                  <a:lnTo>
                    <a:pt x="1208099" y="988999"/>
                  </a:lnTo>
                  <a:lnTo>
                    <a:pt x="1208099" y="1795999"/>
                  </a:lnTo>
                  <a:lnTo>
                    <a:pt x="430799" y="1795999"/>
                  </a:lnTo>
                  <a:lnTo>
                    <a:pt x="430799" y="988999"/>
                  </a:lnTo>
                  <a:close/>
                </a:path>
                <a:path w="2656840" h="1992629">
                  <a:moveTo>
                    <a:pt x="637399" y="1103499"/>
                  </a:moveTo>
                  <a:lnTo>
                    <a:pt x="1068799" y="1103499"/>
                  </a:lnTo>
                  <a:lnTo>
                    <a:pt x="1068799" y="1598499"/>
                  </a:lnTo>
                  <a:lnTo>
                    <a:pt x="637399" y="1598499"/>
                  </a:lnTo>
                  <a:lnTo>
                    <a:pt x="637399" y="1103499"/>
                  </a:lnTo>
                  <a:close/>
                </a:path>
                <a:path w="2656840" h="1992629">
                  <a:moveTo>
                    <a:pt x="475249" y="1043749"/>
                  </a:moveTo>
                  <a:lnTo>
                    <a:pt x="1171549" y="1043749"/>
                  </a:lnTo>
                  <a:lnTo>
                    <a:pt x="1171549" y="1673149"/>
                  </a:lnTo>
                  <a:lnTo>
                    <a:pt x="475249" y="1673149"/>
                  </a:lnTo>
                  <a:lnTo>
                    <a:pt x="475249" y="1043749"/>
                  </a:lnTo>
                  <a:close/>
                </a:path>
                <a:path w="2656840" h="1992629">
                  <a:moveTo>
                    <a:pt x="504949" y="783274"/>
                  </a:moveTo>
                  <a:lnTo>
                    <a:pt x="1201249" y="783274"/>
                  </a:lnTo>
                  <a:lnTo>
                    <a:pt x="1201249" y="1861174"/>
                  </a:lnTo>
                  <a:lnTo>
                    <a:pt x="504949" y="1861174"/>
                  </a:lnTo>
                  <a:lnTo>
                    <a:pt x="504949" y="783274"/>
                  </a:lnTo>
                  <a:close/>
                </a:path>
                <a:path w="2656840" h="1992629">
                  <a:moveTo>
                    <a:pt x="381599" y="651874"/>
                  </a:moveTo>
                  <a:lnTo>
                    <a:pt x="1257299" y="651874"/>
                  </a:lnTo>
                  <a:lnTo>
                    <a:pt x="1257299" y="1992574"/>
                  </a:lnTo>
                  <a:lnTo>
                    <a:pt x="381599" y="1992574"/>
                  </a:lnTo>
                  <a:lnTo>
                    <a:pt x="381599" y="651874"/>
                  </a:lnTo>
                  <a:close/>
                </a:path>
                <a:path w="2656840" h="1992629">
                  <a:moveTo>
                    <a:pt x="0" y="1108499"/>
                  </a:moveTo>
                  <a:lnTo>
                    <a:pt x="1420199" y="1108499"/>
                  </a:lnTo>
                  <a:lnTo>
                    <a:pt x="1420199" y="1407599"/>
                  </a:lnTo>
                  <a:lnTo>
                    <a:pt x="0" y="1407599"/>
                  </a:lnTo>
                  <a:lnTo>
                    <a:pt x="0" y="1108499"/>
                  </a:lnTo>
                  <a:close/>
                </a:path>
                <a:path w="2656840" h="1992629">
                  <a:moveTo>
                    <a:pt x="1800199" y="924399"/>
                  </a:moveTo>
                  <a:lnTo>
                    <a:pt x="2337499" y="924399"/>
                  </a:lnTo>
                  <a:lnTo>
                    <a:pt x="2337499" y="1910499"/>
                  </a:lnTo>
                  <a:lnTo>
                    <a:pt x="1800199" y="1910499"/>
                  </a:lnTo>
                  <a:lnTo>
                    <a:pt x="1800199" y="924399"/>
                  </a:lnTo>
                  <a:close/>
                </a:path>
                <a:path w="2656840" h="1992629">
                  <a:moveTo>
                    <a:pt x="1667324" y="988999"/>
                  </a:moveTo>
                  <a:lnTo>
                    <a:pt x="2444624" y="988999"/>
                  </a:lnTo>
                  <a:lnTo>
                    <a:pt x="2444624" y="1795999"/>
                  </a:lnTo>
                  <a:lnTo>
                    <a:pt x="1667324" y="1795999"/>
                  </a:lnTo>
                  <a:lnTo>
                    <a:pt x="1667324" y="988999"/>
                  </a:lnTo>
                  <a:close/>
                </a:path>
                <a:path w="2656840" h="1992629">
                  <a:moveTo>
                    <a:pt x="1873924" y="1103499"/>
                  </a:moveTo>
                  <a:lnTo>
                    <a:pt x="2305324" y="1103499"/>
                  </a:lnTo>
                  <a:lnTo>
                    <a:pt x="2305324" y="1598499"/>
                  </a:lnTo>
                  <a:lnTo>
                    <a:pt x="1873924" y="1598499"/>
                  </a:lnTo>
                  <a:lnTo>
                    <a:pt x="1873924" y="1103499"/>
                  </a:lnTo>
                  <a:close/>
                </a:path>
                <a:path w="2656840" h="1992629">
                  <a:moveTo>
                    <a:pt x="1711774" y="1043749"/>
                  </a:moveTo>
                  <a:lnTo>
                    <a:pt x="2408074" y="1043749"/>
                  </a:lnTo>
                  <a:lnTo>
                    <a:pt x="2408074" y="1673149"/>
                  </a:lnTo>
                  <a:lnTo>
                    <a:pt x="1711774" y="1673149"/>
                  </a:lnTo>
                  <a:lnTo>
                    <a:pt x="1711774" y="1043749"/>
                  </a:lnTo>
                  <a:close/>
                </a:path>
                <a:path w="2656840" h="1992629">
                  <a:moveTo>
                    <a:pt x="1741474" y="783274"/>
                  </a:moveTo>
                  <a:lnTo>
                    <a:pt x="2437774" y="783274"/>
                  </a:lnTo>
                  <a:lnTo>
                    <a:pt x="2437774" y="1861174"/>
                  </a:lnTo>
                  <a:lnTo>
                    <a:pt x="1741474" y="1861174"/>
                  </a:lnTo>
                  <a:lnTo>
                    <a:pt x="1741474" y="783274"/>
                  </a:lnTo>
                  <a:close/>
                </a:path>
                <a:path w="2656840" h="1992629">
                  <a:moveTo>
                    <a:pt x="1618124" y="651874"/>
                  </a:moveTo>
                  <a:lnTo>
                    <a:pt x="2493824" y="651874"/>
                  </a:lnTo>
                  <a:lnTo>
                    <a:pt x="2493824" y="1992574"/>
                  </a:lnTo>
                  <a:lnTo>
                    <a:pt x="1618124" y="1992574"/>
                  </a:lnTo>
                  <a:lnTo>
                    <a:pt x="1618124" y="651874"/>
                  </a:lnTo>
                  <a:close/>
                </a:path>
                <a:path w="2656840" h="1992629">
                  <a:moveTo>
                    <a:pt x="1236524" y="1108499"/>
                  </a:moveTo>
                  <a:lnTo>
                    <a:pt x="2656724" y="1108499"/>
                  </a:lnTo>
                  <a:lnTo>
                    <a:pt x="2656724" y="1407599"/>
                  </a:lnTo>
                  <a:lnTo>
                    <a:pt x="1236524" y="1407599"/>
                  </a:lnTo>
                  <a:lnTo>
                    <a:pt x="1236524" y="110849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840" y="2228504"/>
            <a:ext cx="3275410" cy="109812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1000" y="-53970"/>
            <a:ext cx="7886700" cy="994172"/>
          </a:xfrm>
          <a:prstGeom prst="rect">
            <a:avLst/>
          </a:prstGeom>
        </p:spPr>
        <p:txBody>
          <a:bodyPr vert="horz" wrap="square" lIns="0" tIns="2046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45" dirty="0"/>
              <a:t> </a:t>
            </a:r>
            <a:r>
              <a:rPr dirty="0"/>
              <a:t>Detection:</a:t>
            </a:r>
            <a:r>
              <a:rPr spc="-140" dirty="0"/>
              <a:t> </a:t>
            </a:r>
            <a:r>
              <a:rPr dirty="0"/>
              <a:t>Multiple</a:t>
            </a:r>
            <a:r>
              <a:rPr spc="-140" dirty="0"/>
              <a:t> </a:t>
            </a:r>
            <a:r>
              <a:rPr spc="-10" dirty="0"/>
              <a:t>Objects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xfrm>
            <a:off x="3212000" y="1906022"/>
            <a:ext cx="7886700" cy="3263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9185" marR="758825">
              <a:lnSpc>
                <a:spcPct val="100000"/>
              </a:lnSpc>
              <a:spcBef>
                <a:spcPts val="100"/>
              </a:spcBef>
            </a:pPr>
            <a:r>
              <a:rPr dirty="0"/>
              <a:t>Dog?</a:t>
            </a:r>
            <a:r>
              <a:rPr spc="-20" dirty="0"/>
              <a:t> </a:t>
            </a:r>
            <a:r>
              <a:rPr spc="-25" dirty="0"/>
              <a:t>NO </a:t>
            </a:r>
            <a:r>
              <a:rPr dirty="0"/>
              <a:t>Cat?</a:t>
            </a:r>
            <a:r>
              <a:rPr spc="-50" dirty="0"/>
              <a:t> </a:t>
            </a:r>
            <a:r>
              <a:rPr spc="-25" dirty="0"/>
              <a:t>YES</a:t>
            </a:r>
          </a:p>
          <a:p>
            <a:pPr marL="3639185">
              <a:lnSpc>
                <a:spcPct val="100000"/>
              </a:lnSpc>
            </a:pPr>
            <a:r>
              <a:rPr dirty="0"/>
              <a:t>Background?</a:t>
            </a:r>
            <a:r>
              <a:rPr spc="-55" dirty="0"/>
              <a:t> </a:t>
            </a:r>
            <a:r>
              <a:rPr spc="-25" dirty="0"/>
              <a:t>NO</a:t>
            </a:r>
          </a:p>
          <a:p>
            <a:pPr>
              <a:lnSpc>
                <a:spcPct val="100000"/>
              </a:lnSpc>
              <a:spcBef>
                <a:spcPts val="1970"/>
              </a:spcBef>
            </a:pPr>
            <a:endParaRPr spc="-25" dirty="0"/>
          </a:p>
          <a:p>
            <a:pPr marL="12700" marR="226568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</a:rPr>
              <a:t>Problem:</a:t>
            </a:r>
            <a:r>
              <a:rPr sz="1400" spc="-2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Need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to</a:t>
            </a:r>
            <a:r>
              <a:rPr sz="1400" spc="-2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apply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CNN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to</a:t>
            </a:r>
            <a:r>
              <a:rPr sz="1400" spc="-25" dirty="0">
                <a:solidFill>
                  <a:srgbClr val="FF0000"/>
                </a:solidFill>
              </a:rPr>
              <a:t> </a:t>
            </a:r>
            <a:r>
              <a:rPr sz="1400" spc="-20" dirty="0">
                <a:solidFill>
                  <a:srgbClr val="FF0000"/>
                </a:solidFill>
              </a:rPr>
              <a:t>huge </a:t>
            </a:r>
            <a:r>
              <a:rPr sz="1400" dirty="0">
                <a:solidFill>
                  <a:srgbClr val="FF0000"/>
                </a:solidFill>
              </a:rPr>
              <a:t>number</a:t>
            </a:r>
            <a:r>
              <a:rPr sz="1400" spc="-3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of</a:t>
            </a:r>
            <a:r>
              <a:rPr sz="1400" spc="-2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locations,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scales,</a:t>
            </a:r>
            <a:r>
              <a:rPr sz="1400" spc="-2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and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spc="-10" dirty="0">
                <a:solidFill>
                  <a:srgbClr val="FF0000"/>
                </a:solidFill>
              </a:rPr>
              <a:t>aspect </a:t>
            </a:r>
            <a:r>
              <a:rPr sz="1400" dirty="0">
                <a:solidFill>
                  <a:srgbClr val="FF0000"/>
                </a:solidFill>
              </a:rPr>
              <a:t>ratios,</a:t>
            </a:r>
            <a:r>
              <a:rPr sz="1400" spc="-1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very</a:t>
            </a:r>
            <a:r>
              <a:rPr sz="1400" spc="-1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computationally</a:t>
            </a:r>
            <a:r>
              <a:rPr sz="1400" spc="-15" dirty="0">
                <a:solidFill>
                  <a:srgbClr val="FF0000"/>
                </a:solidFill>
              </a:rPr>
              <a:t> </a:t>
            </a:r>
            <a:r>
              <a:rPr sz="1400" spc="-10" dirty="0">
                <a:solidFill>
                  <a:srgbClr val="FF0000"/>
                </a:solidFill>
              </a:rPr>
              <a:t>expensive!</a:t>
            </a:r>
            <a:endParaRPr sz="1400" dirty="0"/>
          </a:p>
        </p:txBody>
      </p:sp>
      <p:sp>
        <p:nvSpPr>
          <p:cNvPr id="10" name="object 1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2000" y="973963"/>
            <a:ext cx="33991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image,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background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678" y="-14078"/>
            <a:ext cx="7886700" cy="994172"/>
          </a:xfrm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Region</a:t>
            </a:r>
            <a:r>
              <a:rPr spc="-155" dirty="0"/>
              <a:t> </a:t>
            </a:r>
            <a:r>
              <a:rPr dirty="0"/>
              <a:t>Proposals:</a:t>
            </a:r>
            <a:r>
              <a:rPr spc="-155" dirty="0"/>
              <a:t> </a:t>
            </a:r>
            <a:r>
              <a:rPr dirty="0"/>
              <a:t>Selective</a:t>
            </a:r>
            <a:r>
              <a:rPr spc="-155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48350" y="1919350"/>
            <a:ext cx="3105785" cy="2066925"/>
            <a:chOff x="5548350" y="1919350"/>
            <a:chExt cx="3105785" cy="2066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8350" y="1919350"/>
              <a:ext cx="3105375" cy="2066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02599" y="2007850"/>
              <a:ext cx="2774315" cy="1903730"/>
            </a:xfrm>
            <a:custGeom>
              <a:avLst/>
              <a:gdLst/>
              <a:ahLst/>
              <a:cxnLst/>
              <a:rect l="l" t="t" r="r" b="b"/>
              <a:pathLst>
                <a:path w="2774315" h="1903729">
                  <a:moveTo>
                    <a:pt x="0" y="381999"/>
                  </a:moveTo>
                  <a:lnTo>
                    <a:pt x="1407299" y="381999"/>
                  </a:lnTo>
                  <a:lnTo>
                    <a:pt x="1407299" y="1789299"/>
                  </a:lnTo>
                  <a:lnTo>
                    <a:pt x="0" y="1789299"/>
                  </a:lnTo>
                  <a:lnTo>
                    <a:pt x="0" y="381999"/>
                  </a:lnTo>
                  <a:close/>
                </a:path>
                <a:path w="2774315" h="1903729">
                  <a:moveTo>
                    <a:pt x="542899" y="0"/>
                  </a:moveTo>
                  <a:lnTo>
                    <a:pt x="2773999" y="0"/>
                  </a:lnTo>
                  <a:lnTo>
                    <a:pt x="2773999" y="1903199"/>
                  </a:lnTo>
                  <a:lnTo>
                    <a:pt x="542899" y="1903199"/>
                  </a:lnTo>
                  <a:lnTo>
                    <a:pt x="542899" y="0"/>
                  </a:lnTo>
                  <a:close/>
                </a:path>
                <a:path w="2774315" h="1903729">
                  <a:moveTo>
                    <a:pt x="1485349" y="1073899"/>
                  </a:moveTo>
                  <a:lnTo>
                    <a:pt x="1781449" y="1073899"/>
                  </a:lnTo>
                  <a:lnTo>
                    <a:pt x="1781449" y="1325899"/>
                  </a:lnTo>
                  <a:lnTo>
                    <a:pt x="1485349" y="1325899"/>
                  </a:lnTo>
                  <a:lnTo>
                    <a:pt x="1485349" y="1073899"/>
                  </a:lnTo>
                  <a:close/>
                </a:path>
                <a:path w="2774315" h="1903729">
                  <a:moveTo>
                    <a:pt x="2150274" y="821899"/>
                  </a:moveTo>
                  <a:lnTo>
                    <a:pt x="2619474" y="821899"/>
                  </a:lnTo>
                  <a:lnTo>
                    <a:pt x="2619474" y="1215499"/>
                  </a:lnTo>
                  <a:lnTo>
                    <a:pt x="2150274" y="1215499"/>
                  </a:lnTo>
                  <a:lnTo>
                    <a:pt x="2150274" y="821899"/>
                  </a:lnTo>
                  <a:close/>
                </a:path>
                <a:path w="2774315" h="1903729">
                  <a:moveTo>
                    <a:pt x="1670788" y="748743"/>
                  </a:moveTo>
                  <a:lnTo>
                    <a:pt x="1886788" y="748743"/>
                  </a:lnTo>
                  <a:lnTo>
                    <a:pt x="1886788" y="939843"/>
                  </a:lnTo>
                  <a:lnTo>
                    <a:pt x="1670788" y="939843"/>
                  </a:lnTo>
                  <a:lnTo>
                    <a:pt x="1670788" y="748743"/>
                  </a:lnTo>
                  <a:close/>
                </a:path>
                <a:path w="2774315" h="1903729">
                  <a:moveTo>
                    <a:pt x="1249111" y="852332"/>
                  </a:moveTo>
                  <a:lnTo>
                    <a:pt x="1465111" y="852332"/>
                  </a:lnTo>
                  <a:lnTo>
                    <a:pt x="1465111" y="1043432"/>
                  </a:lnTo>
                  <a:lnTo>
                    <a:pt x="1249111" y="1043432"/>
                  </a:lnTo>
                  <a:lnTo>
                    <a:pt x="1249111" y="852332"/>
                  </a:lnTo>
                  <a:close/>
                </a:path>
                <a:path w="2774315" h="1903729">
                  <a:moveTo>
                    <a:pt x="37549" y="845299"/>
                  </a:moveTo>
                  <a:lnTo>
                    <a:pt x="431149" y="845299"/>
                  </a:lnTo>
                  <a:lnTo>
                    <a:pt x="431149" y="1195399"/>
                  </a:lnTo>
                  <a:lnTo>
                    <a:pt x="37549" y="1195399"/>
                  </a:lnTo>
                  <a:lnTo>
                    <a:pt x="37549" y="845299"/>
                  </a:lnTo>
                  <a:close/>
                </a:path>
                <a:path w="2774315" h="1903729">
                  <a:moveTo>
                    <a:pt x="222490" y="540499"/>
                  </a:moveTo>
                  <a:lnTo>
                    <a:pt x="616090" y="540499"/>
                  </a:lnTo>
                  <a:lnTo>
                    <a:pt x="616090" y="890599"/>
                  </a:lnTo>
                  <a:lnTo>
                    <a:pt x="222490" y="890599"/>
                  </a:lnTo>
                  <a:lnTo>
                    <a:pt x="222490" y="540499"/>
                  </a:lnTo>
                  <a:close/>
                </a:path>
                <a:path w="2774315" h="1903729">
                  <a:moveTo>
                    <a:pt x="647149" y="540499"/>
                  </a:moveTo>
                  <a:lnTo>
                    <a:pt x="1040749" y="540499"/>
                  </a:lnTo>
                  <a:lnTo>
                    <a:pt x="1040749" y="792499"/>
                  </a:lnTo>
                  <a:lnTo>
                    <a:pt x="647149" y="792499"/>
                  </a:lnTo>
                  <a:lnTo>
                    <a:pt x="647149" y="5404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275" y="1919200"/>
            <a:ext cx="3105376" cy="20667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734099" y="2891264"/>
            <a:ext cx="1648460" cy="123189"/>
            <a:chOff x="3734099" y="2891264"/>
            <a:chExt cx="1648460" cy="123189"/>
          </a:xfrm>
        </p:grpSpPr>
        <p:sp>
          <p:nvSpPr>
            <p:cNvPr id="8" name="object 8"/>
            <p:cNvSpPr/>
            <p:nvPr/>
          </p:nvSpPr>
          <p:spPr>
            <a:xfrm>
              <a:off x="3734099" y="2952749"/>
              <a:ext cx="1504950" cy="0"/>
            </a:xfrm>
            <a:custGeom>
              <a:avLst/>
              <a:gdLst/>
              <a:ahLst/>
              <a:cxnLst/>
              <a:rect l="l" t="t" r="r" b="b"/>
              <a:pathLst>
                <a:path w="1504950">
                  <a:moveTo>
                    <a:pt x="0" y="0"/>
                  </a:moveTo>
                  <a:lnTo>
                    <a:pt x="15043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4162" y="2891264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2949" y="883056"/>
            <a:ext cx="661415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Arial"/>
                <a:cs typeface="Arial"/>
              </a:rPr>
              <a:t>Find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“blobby”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likely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contain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objects</a:t>
            </a:r>
            <a:endParaRPr sz="1800" dirty="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Char char="●"/>
              <a:tabLst>
                <a:tab pos="379095" algn="l"/>
              </a:tabLst>
            </a:pPr>
            <a:r>
              <a:rPr sz="1800" dirty="0">
                <a:latin typeface="Arial"/>
                <a:cs typeface="Arial"/>
              </a:rPr>
              <a:t>Relatively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e.g.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region </a:t>
            </a:r>
            <a:r>
              <a:rPr sz="1800" dirty="0">
                <a:latin typeface="Arial"/>
                <a:cs typeface="Arial"/>
              </a:rPr>
              <a:t>proposals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CPU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25" y="4202571"/>
            <a:ext cx="330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8365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Alexe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“Measuring </a:t>
            </a:r>
            <a:r>
              <a:rPr sz="600" dirty="0">
                <a:latin typeface="Arial"/>
                <a:cs typeface="Arial"/>
              </a:rPr>
              <a:t>the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objectness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of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image windows”,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TPAMI </a:t>
            </a:r>
            <a:r>
              <a:rPr sz="600" spc="-20" dirty="0">
                <a:latin typeface="Arial"/>
                <a:cs typeface="Arial"/>
              </a:rPr>
              <a:t>2012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Uijlings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“Selective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Search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for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Object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Recognition”,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IJCV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2013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600" spc="-10" dirty="0">
                <a:latin typeface="Arial"/>
                <a:cs typeface="Arial"/>
              </a:rPr>
              <a:t>Cheng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“BING:</a:t>
            </a:r>
            <a:r>
              <a:rPr sz="600" spc="-10" dirty="0">
                <a:latin typeface="Arial"/>
                <a:cs typeface="Arial"/>
              </a:rPr>
              <a:t> Binarized normed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gradients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for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objectness</a:t>
            </a:r>
            <a:r>
              <a:rPr sz="600" spc="-10" dirty="0">
                <a:latin typeface="Arial"/>
                <a:cs typeface="Arial"/>
              </a:rPr>
              <a:t> estimation </a:t>
            </a:r>
            <a:r>
              <a:rPr sz="600" dirty="0">
                <a:latin typeface="Arial"/>
                <a:cs typeface="Arial"/>
              </a:rPr>
              <a:t>at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300fps”, </a:t>
            </a:r>
            <a:r>
              <a:rPr sz="600" dirty="0">
                <a:latin typeface="Arial"/>
                <a:cs typeface="Arial"/>
              </a:rPr>
              <a:t>CVPR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Zitnick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and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Dollar,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“Edge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boxes: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Locating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object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proposals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from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edges”,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8734" y="3240735"/>
            <a:ext cx="3614420" cy="1229360"/>
            <a:chOff x="1088734" y="3240735"/>
            <a:chExt cx="3614420" cy="1229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19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19"/>
                  </a:lnTo>
                  <a:lnTo>
                    <a:pt x="0" y="121611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3171"/>
            <a:ext cx="7886700" cy="994172"/>
          </a:xfrm>
          <a:prstGeom prst="rect">
            <a:avLst/>
          </a:prstGeom>
        </p:spPr>
        <p:txBody>
          <a:bodyPr vert="horz" wrap="square" lIns="0" tIns="139226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Image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Classification</a:t>
            </a:r>
            <a:r>
              <a:rPr sz="2400" spc="-10" dirty="0"/>
              <a:t>:</a:t>
            </a:r>
            <a:r>
              <a:rPr sz="2400" spc="-155" dirty="0"/>
              <a:t> </a:t>
            </a:r>
            <a:r>
              <a:rPr sz="2400" dirty="0"/>
              <a:t>A</a:t>
            </a:r>
            <a:r>
              <a:rPr sz="2400" spc="-160" dirty="0"/>
              <a:t> </a:t>
            </a:r>
            <a:r>
              <a:rPr sz="2400" dirty="0"/>
              <a:t>core</a:t>
            </a:r>
            <a:r>
              <a:rPr sz="2400" spc="-35" dirty="0"/>
              <a:t> </a:t>
            </a:r>
            <a:r>
              <a:rPr sz="2400" dirty="0"/>
              <a:t>task</a:t>
            </a:r>
            <a:r>
              <a:rPr sz="2400" spc="-30" dirty="0"/>
              <a:t> </a:t>
            </a:r>
            <a:r>
              <a:rPr sz="2400" dirty="0"/>
              <a:t>in</a:t>
            </a:r>
            <a:r>
              <a:rPr sz="2400" spc="-30" dirty="0"/>
              <a:t> </a:t>
            </a:r>
            <a:r>
              <a:rPr sz="2400" dirty="0"/>
              <a:t>Computer</a:t>
            </a:r>
            <a:r>
              <a:rPr sz="2400" spc="-30" dirty="0"/>
              <a:t> </a:t>
            </a:r>
            <a:r>
              <a:rPr sz="2400" spc="-10" dirty="0"/>
              <a:t>Vision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98099" y="2461059"/>
            <a:ext cx="1338580" cy="82550"/>
            <a:chOff x="3698099" y="2461059"/>
            <a:chExt cx="1338580" cy="82550"/>
          </a:xfrm>
        </p:grpSpPr>
        <p:sp>
          <p:nvSpPr>
            <p:cNvPr id="4" name="object 4"/>
            <p:cNvSpPr/>
            <p:nvPr/>
          </p:nvSpPr>
          <p:spPr>
            <a:xfrm>
              <a:off x="3698099" y="2502049"/>
              <a:ext cx="1242695" cy="0"/>
            </a:xfrm>
            <a:custGeom>
              <a:avLst/>
              <a:gdLst/>
              <a:ahLst/>
              <a:cxnLst/>
              <a:rect l="l" t="t" r="r" b="b"/>
              <a:pathLst>
                <a:path w="1242695">
                  <a:moveTo>
                    <a:pt x="0" y="0"/>
                  </a:moveTo>
                  <a:lnTo>
                    <a:pt x="12422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0874" y="2461059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71125" y="1153881"/>
            <a:ext cx="396176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(assume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labels)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{dog,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cat,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truck,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plane,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...}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800">
              <a:latin typeface="Arial"/>
              <a:cs typeface="Arial"/>
            </a:endParaRPr>
          </a:p>
          <a:p>
            <a:pPr marL="259079" algn="ctr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cat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5020" y="3789062"/>
            <a:ext cx="904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This</a:t>
            </a:r>
            <a:r>
              <a:rPr sz="600" u="sng" spc="-3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image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by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Nikita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sz="600" spc="5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licensed</a:t>
            </a:r>
            <a:r>
              <a:rPr sz="6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under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CC-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BY</a:t>
            </a:r>
            <a:r>
              <a:rPr sz="600" u="sng" spc="-2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5550" y="982612"/>
            <a:ext cx="2021799" cy="280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8734" y="3240735"/>
            <a:ext cx="3614420" cy="1229360"/>
            <a:chOff x="1088734" y="3240735"/>
            <a:chExt cx="3614420" cy="1229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084" y="3247085"/>
              <a:ext cx="3601511" cy="12161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3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40206" y="3305788"/>
            <a:ext cx="3713479" cy="1148715"/>
            <a:chOff x="1140206" y="3305788"/>
            <a:chExt cx="3713479" cy="1148715"/>
          </a:xfrm>
        </p:grpSpPr>
        <p:sp>
          <p:nvSpPr>
            <p:cNvPr id="9" name="object 9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1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1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1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1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1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098" y="3396665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160" y="3685188"/>
              <a:ext cx="109241" cy="812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16998" y="3101631"/>
            <a:ext cx="19818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 </a:t>
            </a: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4" y="2759579"/>
            <a:ext cx="3614420" cy="1710055"/>
            <a:chOff x="1088734" y="2759579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0206" y="2517634"/>
            <a:ext cx="3713479" cy="1936750"/>
            <a:chOff x="1140206" y="2517634"/>
            <a:chExt cx="3713479" cy="193675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426148" y="2521405"/>
            <a:ext cx="2472690" cy="142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70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Warped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 (224x224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pixels)</a:t>
            </a:r>
            <a:endParaRPr sz="1800">
              <a:latin typeface="Calibri"/>
              <a:cs typeface="Calibri"/>
            </a:endParaRPr>
          </a:p>
          <a:p>
            <a:pPr marL="502920" marR="508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 </a:t>
            </a: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4" y="2759579"/>
            <a:ext cx="3614420" cy="1710055"/>
            <a:chOff x="1088734" y="2759579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19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19"/>
                  </a:lnTo>
                  <a:lnTo>
                    <a:pt x="0" y="121611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0206" y="1342999"/>
            <a:ext cx="3336290" cy="3111500"/>
            <a:chOff x="1140206" y="1342999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30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4340" y="1826306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04467" y="1056563"/>
            <a:ext cx="1062355" cy="1296670"/>
            <a:chOff x="3604467" y="1056563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3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5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3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3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5"/>
                  </a:lnTo>
                  <a:lnTo>
                    <a:pt x="0" y="1283965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5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6750" y="1539869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4920" y="1740820"/>
            <a:ext cx="1062355" cy="1296670"/>
            <a:chOff x="1214920" y="1740820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70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89"/>
                  </a:lnTo>
                  <a:lnTo>
                    <a:pt x="0" y="1283965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70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70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89"/>
                  </a:lnTo>
                  <a:lnTo>
                    <a:pt x="786827" y="1283965"/>
                  </a:lnTo>
                  <a:lnTo>
                    <a:pt x="0" y="1283965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5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97203" y="2224127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89041" y="2368330"/>
            <a:ext cx="3464560" cy="1914525"/>
            <a:chOff x="1389041" y="2368330"/>
            <a:chExt cx="3464560" cy="191452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21096" y="3009911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746" y="2644616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944354" y="2743384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39"/>
                  </a:moveTo>
                  <a:lnTo>
                    <a:pt x="45989" y="770239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39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44354" y="2743384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39"/>
                  </a:lnTo>
                  <a:lnTo>
                    <a:pt x="45989" y="770239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267073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426149" y="2521406"/>
            <a:ext cx="225044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Warped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 (224x224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pixels)</a:t>
            </a:r>
            <a:endParaRPr sz="1800">
              <a:latin typeface="Calibri"/>
              <a:cs typeface="Calibri"/>
            </a:endParaRPr>
          </a:p>
          <a:p>
            <a:pPr marL="502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16998" y="3375951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91024" y="1433556"/>
            <a:ext cx="2108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Forward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ConvNet </a:t>
            </a:r>
            <a:r>
              <a:rPr sz="1800" spc="-30" dirty="0">
                <a:latin typeface="Calibri"/>
                <a:cs typeface="Calibri"/>
              </a:rPr>
              <a:t>(ImageNet-</a:t>
            </a:r>
            <a:r>
              <a:rPr sz="1800" spc="-10" dirty="0">
                <a:latin typeface="Calibri"/>
                <a:cs typeface="Calibri"/>
              </a:rPr>
              <a:t>pretranied)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4" y="2759578"/>
            <a:ext cx="3614420" cy="1710055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0206" y="1342998"/>
            <a:ext cx="3336290" cy="3111500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4340" y="1826305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04467" y="1056562"/>
            <a:ext cx="1062355" cy="1296670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6750" y="1539869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4920" y="1740819"/>
            <a:ext cx="1062355" cy="1296670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97203" y="2224127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89041" y="2517634"/>
            <a:ext cx="2977515" cy="901065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38150" y="13493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297" y="1651117"/>
            <a:ext cx="196657" cy="24644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427724" y="970424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39116" y="985748"/>
            <a:ext cx="3314700" cy="3296920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6" y="985748"/>
              <a:ext cx="196656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6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2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4032598" y="683975"/>
            <a:ext cx="615950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26148" y="2521405"/>
            <a:ext cx="225044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Warped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 (224x224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pixels)</a:t>
            </a:r>
            <a:endParaRPr sz="1800">
              <a:latin typeface="Calibri"/>
              <a:cs typeface="Calibri"/>
            </a:endParaRPr>
          </a:p>
          <a:p>
            <a:pPr marL="502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16998" y="3375951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91024" y="1433555"/>
            <a:ext cx="2108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Forward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ConvNet </a:t>
            </a:r>
            <a:r>
              <a:rPr sz="1800" spc="-30" dirty="0">
                <a:latin typeface="Calibri"/>
                <a:cs typeface="Calibri"/>
              </a:rPr>
              <a:t>(ImageNet-</a:t>
            </a:r>
            <a:r>
              <a:rPr sz="1800" spc="-10" dirty="0">
                <a:latin typeface="Calibri"/>
                <a:cs typeface="Calibri"/>
              </a:rPr>
              <a:t>pretranied)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50849" y="676621"/>
            <a:ext cx="17011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Classify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regions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with SVMs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4" y="2759578"/>
            <a:ext cx="3614420" cy="1710055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0206" y="1342998"/>
            <a:ext cx="3336290" cy="3111500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4340" y="1826305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04467" y="1056562"/>
            <a:ext cx="1062355" cy="1296670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6750" y="1539869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4920" y="1740819"/>
            <a:ext cx="1062355" cy="1296670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97203" y="2224127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89041" y="2517634"/>
            <a:ext cx="2977515" cy="901065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38150" y="13493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297" y="1651117"/>
            <a:ext cx="196657" cy="24644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427724" y="9701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5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39116" y="985748"/>
            <a:ext cx="3314700" cy="3296920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5" y="985748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4032598" y="683975"/>
            <a:ext cx="615950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26148" y="2521405"/>
            <a:ext cx="225044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Warped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 (224x224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pixels)</a:t>
            </a:r>
            <a:endParaRPr sz="1800">
              <a:latin typeface="Calibri"/>
              <a:cs typeface="Calibri"/>
            </a:endParaRPr>
          </a:p>
          <a:p>
            <a:pPr marL="502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16998" y="3375951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91024" y="1433555"/>
            <a:ext cx="2108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Forward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ConvNet </a:t>
            </a:r>
            <a:r>
              <a:rPr sz="1800" spc="-30" dirty="0">
                <a:latin typeface="Calibri"/>
                <a:cs typeface="Calibri"/>
              </a:rPr>
              <a:t>(ImageNet-</a:t>
            </a:r>
            <a:r>
              <a:rPr sz="1800" spc="-10" dirty="0">
                <a:latin typeface="Calibri"/>
                <a:cs typeface="Calibri"/>
              </a:rPr>
              <a:t>pretranied)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50849" y="676621"/>
            <a:ext cx="17011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Classify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regions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with SVMs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0378" y="135032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08144" y="97526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4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28561" y="68397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294326" y="1029316"/>
            <a:ext cx="2718435" cy="876300"/>
            <a:chOff x="1294326" y="1029316"/>
            <a:chExt cx="2718435" cy="876300"/>
          </a:xfrm>
        </p:grpSpPr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1952" y="1029316"/>
              <a:ext cx="210474" cy="210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8526" y="1319766"/>
              <a:ext cx="210475" cy="210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326" y="1694816"/>
              <a:ext cx="210475" cy="21047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905125" y="188597"/>
            <a:ext cx="4905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“corrections”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RoI: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4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numbers: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(dx,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dy,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45" dirty="0">
                <a:latin typeface="Calibri"/>
                <a:cs typeface="Calibri"/>
              </a:rPr>
              <a:t>dw,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dh)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4" y="2759578"/>
            <a:ext cx="3614420" cy="1710055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0206" y="1342998"/>
            <a:ext cx="3336290" cy="3111500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4340" y="1826305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04467" y="1056562"/>
            <a:ext cx="1062355" cy="1296670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6750" y="1539869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4920" y="1740819"/>
            <a:ext cx="1062355" cy="1296670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97203" y="2224127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89041" y="2517634"/>
            <a:ext cx="2977515" cy="901065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38150" y="13493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297" y="1651117"/>
            <a:ext cx="196657" cy="24644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427724" y="9701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5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39116" y="985748"/>
            <a:ext cx="3314700" cy="3296920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5" y="985748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4032598" y="683975"/>
            <a:ext cx="615950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26148" y="2521405"/>
            <a:ext cx="225044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Warped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 (224x224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pixels)</a:t>
            </a:r>
            <a:endParaRPr sz="1800">
              <a:latin typeface="Calibri"/>
              <a:cs typeface="Calibri"/>
            </a:endParaRPr>
          </a:p>
          <a:p>
            <a:pPr marL="502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16998" y="3375951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91026" y="1433555"/>
            <a:ext cx="1408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Forward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each </a:t>
            </a:r>
            <a:r>
              <a:rPr sz="1800" dirty="0">
                <a:latin typeface="Calibri"/>
                <a:cs typeface="Calibri"/>
              </a:rPr>
              <a:t>region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 ConvNet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50849" y="676621"/>
            <a:ext cx="17011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Classify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regions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with SVMs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0378" y="135032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08144" y="97526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4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28561" y="68397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294326" y="1029316"/>
            <a:ext cx="2718435" cy="876300"/>
            <a:chOff x="1294326" y="1029316"/>
            <a:chExt cx="2718435" cy="876300"/>
          </a:xfrm>
        </p:grpSpPr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1952" y="1029316"/>
              <a:ext cx="210474" cy="210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8526" y="1319766"/>
              <a:ext cx="210475" cy="210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326" y="1694816"/>
              <a:ext cx="210475" cy="21047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6697225" y="747855"/>
            <a:ext cx="2387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1800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Very</a:t>
            </a:r>
            <a:r>
              <a:rPr sz="180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slow!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Need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CC0000"/>
                </a:solidFill>
                <a:latin typeface="Arial"/>
                <a:cs typeface="Arial"/>
              </a:rPr>
              <a:t>~2k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independent</a:t>
            </a:r>
            <a:r>
              <a:rPr sz="18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forward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passes</a:t>
            </a:r>
            <a:r>
              <a:rPr sz="18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each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image!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905125" y="188597"/>
            <a:ext cx="4905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“corrections”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RoI: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4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numbers: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(dx,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dy,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45" dirty="0">
                <a:latin typeface="Calibri"/>
                <a:cs typeface="Calibri"/>
              </a:rPr>
              <a:t>dw,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dh)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2277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C0000"/>
                </a:solidFill>
              </a:rPr>
              <a:t>“Slow”</a:t>
            </a:r>
            <a:r>
              <a:rPr spc="-75" dirty="0">
                <a:solidFill>
                  <a:srgbClr val="CC0000"/>
                </a:solidFill>
              </a:rPr>
              <a:t> </a:t>
            </a:r>
            <a:r>
              <a:rPr spc="-2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4" y="2759578"/>
            <a:ext cx="3614420" cy="1710055"/>
            <a:chOff x="1088734" y="2759578"/>
            <a:chExt cx="3614420" cy="1710055"/>
          </a:xfrm>
        </p:grpSpPr>
        <p:sp>
          <p:nvSpPr>
            <p:cNvPr id="4" name="object 4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7"/>
                  </a:moveTo>
                  <a:lnTo>
                    <a:pt x="0" y="190527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7" y="276592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7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7"/>
                  </a:lnTo>
                  <a:lnTo>
                    <a:pt x="0" y="19052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084" y="3247085"/>
              <a:ext cx="3601511" cy="1216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5084" y="3247085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0"/>
                  </a:moveTo>
                  <a:lnTo>
                    <a:pt x="1124047" y="0"/>
                  </a:lnTo>
                  <a:lnTo>
                    <a:pt x="3601511" y="0"/>
                  </a:lnTo>
                  <a:lnTo>
                    <a:pt x="2477464" y="1216120"/>
                  </a:lnTo>
                  <a:lnTo>
                    <a:pt x="0" y="1216120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0450" y="4289188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Input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0206" y="1342998"/>
            <a:ext cx="3336290" cy="3111500"/>
            <a:chOff x="1140206" y="1342998"/>
            <a:chExt cx="3336290" cy="3111500"/>
          </a:xfrm>
        </p:grpSpPr>
        <p:sp>
          <p:nvSpPr>
            <p:cNvPr id="10" name="object 10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86" y="779301"/>
                  </a:moveTo>
                  <a:lnTo>
                    <a:pt x="0" y="779301"/>
                  </a:ln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899" y="3312138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301"/>
                  </a:moveTo>
                  <a:lnTo>
                    <a:pt x="720300" y="0"/>
                  </a:lnTo>
                  <a:lnTo>
                    <a:pt x="1821587" y="0"/>
                  </a:lnTo>
                  <a:lnTo>
                    <a:pt x="1101286" y="779301"/>
                  </a:lnTo>
                  <a:lnTo>
                    <a:pt x="0" y="779301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88" y="321572"/>
                  </a:moveTo>
                  <a:lnTo>
                    <a:pt x="0" y="321572"/>
                  </a:ln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551" y="3326465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2"/>
                  </a:moveTo>
                  <a:lnTo>
                    <a:pt x="297226" y="0"/>
                  </a:lnTo>
                  <a:lnTo>
                    <a:pt x="873114" y="0"/>
                  </a:lnTo>
                  <a:lnTo>
                    <a:pt x="575888" y="321572"/>
                  </a:lnTo>
                  <a:lnTo>
                    <a:pt x="0" y="3215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2" y="500249"/>
                  </a:moveTo>
                  <a:lnTo>
                    <a:pt x="0" y="500249"/>
                  </a:ln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6556" y="3947329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9"/>
                  </a:moveTo>
                  <a:lnTo>
                    <a:pt x="462375" y="0"/>
                  </a:lnTo>
                  <a:lnTo>
                    <a:pt x="847387" y="0"/>
                  </a:lnTo>
                  <a:lnTo>
                    <a:pt x="385012" y="500249"/>
                  </a:lnTo>
                  <a:lnTo>
                    <a:pt x="0" y="500249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5235" y="1349348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08" y="1349348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8408" y="1349348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4340" y="1826305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04467" y="1056562"/>
            <a:ext cx="1062355" cy="1296670"/>
            <a:chOff x="3604467" y="1056562"/>
            <a:chExt cx="1062355" cy="1296670"/>
          </a:xfrm>
        </p:grpSpPr>
        <p:sp>
          <p:nvSpPr>
            <p:cNvPr id="21" name="object 21"/>
            <p:cNvSpPr/>
            <p:nvPr/>
          </p:nvSpPr>
          <p:spPr>
            <a:xfrm>
              <a:off x="4397645" y="1062912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0817" y="1062912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2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10817" y="1062912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2" y="0"/>
                  </a:lnTo>
                  <a:lnTo>
                    <a:pt x="1049102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4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2" y="0"/>
                  </a:lnTo>
                </a:path>
                <a:path w="1049654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6750" y="1539869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4920" y="1740819"/>
            <a:ext cx="1062355" cy="1296670"/>
            <a:chOff x="1214920" y="1740819"/>
            <a:chExt cx="1062355" cy="1296670"/>
          </a:xfrm>
        </p:grpSpPr>
        <p:sp>
          <p:nvSpPr>
            <p:cNvPr id="26" name="object 26"/>
            <p:cNvSpPr/>
            <p:nvPr/>
          </p:nvSpPr>
          <p:spPr>
            <a:xfrm>
              <a:off x="2008098" y="1747169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6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262275" y="1021690"/>
                  </a:lnTo>
                  <a:lnTo>
                    <a:pt x="0" y="128396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270" y="1747169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7" y="262275"/>
                  </a:moveTo>
                  <a:lnTo>
                    <a:pt x="0" y="262275"/>
                  </a:lnTo>
                  <a:lnTo>
                    <a:pt x="262275" y="0"/>
                  </a:lnTo>
                  <a:lnTo>
                    <a:pt x="1049103" y="0"/>
                  </a:lnTo>
                  <a:lnTo>
                    <a:pt x="786827" y="262275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270" y="1747169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5"/>
                  </a:moveTo>
                  <a:lnTo>
                    <a:pt x="262275" y="0"/>
                  </a:lnTo>
                  <a:lnTo>
                    <a:pt x="1049103" y="0"/>
                  </a:lnTo>
                  <a:lnTo>
                    <a:pt x="1049103" y="1021690"/>
                  </a:lnTo>
                  <a:lnTo>
                    <a:pt x="786827" y="1283966"/>
                  </a:lnTo>
                  <a:lnTo>
                    <a:pt x="0" y="1283966"/>
                  </a:lnTo>
                  <a:lnTo>
                    <a:pt x="0" y="262275"/>
                  </a:lnTo>
                  <a:close/>
                </a:path>
                <a:path w="1049655" h="1283970">
                  <a:moveTo>
                    <a:pt x="0" y="262275"/>
                  </a:moveTo>
                  <a:lnTo>
                    <a:pt x="786827" y="262275"/>
                  </a:lnTo>
                  <a:lnTo>
                    <a:pt x="1049103" y="0"/>
                  </a:lnTo>
                </a:path>
                <a:path w="1049655" h="1283970">
                  <a:moveTo>
                    <a:pt x="786827" y="262275"/>
                  </a:moveTo>
                  <a:lnTo>
                    <a:pt x="786827" y="128396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97203" y="2224127"/>
            <a:ext cx="63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ConvN </a:t>
            </a:r>
            <a:r>
              <a:rPr sz="1800" spc="-25" dirty="0"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89041" y="2517634"/>
            <a:ext cx="2977515" cy="901065"/>
            <a:chOff x="1389041" y="2517634"/>
            <a:chExt cx="2977515" cy="901065"/>
          </a:xfrm>
        </p:grpSpPr>
        <p:sp>
          <p:nvSpPr>
            <p:cNvPr id="31" name="object 31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8234" y="2523984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6"/>
                  </a:moveTo>
                  <a:lnTo>
                    <a:pt x="176101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4" y="190526"/>
                  </a:moveTo>
                  <a:lnTo>
                    <a:pt x="0" y="190526"/>
                  </a:ln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5391" y="3221615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6"/>
                  </a:moveTo>
                  <a:lnTo>
                    <a:pt x="176102" y="0"/>
                  </a:lnTo>
                  <a:lnTo>
                    <a:pt x="591486" y="0"/>
                  </a:lnTo>
                  <a:lnTo>
                    <a:pt x="415384" y="190526"/>
                  </a:lnTo>
                  <a:lnTo>
                    <a:pt x="0" y="19052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38150" y="13493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297" y="1651117"/>
            <a:ext cx="196657" cy="24644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427724" y="970149"/>
            <a:ext cx="648335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5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39116" y="985748"/>
            <a:ext cx="3314700" cy="3296920"/>
            <a:chOff x="1539116" y="985748"/>
            <a:chExt cx="3314700" cy="32969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253" y="1272184"/>
              <a:ext cx="196657" cy="2464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45" y="985748"/>
              <a:ext cx="196657" cy="2464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8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45466" y="3437655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8" y="91978"/>
                  </a:lnTo>
                  <a:lnTo>
                    <a:pt x="137968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51" y="3044825"/>
              <a:ext cx="196657" cy="2464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21096" y="3009910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746" y="2644615"/>
              <a:ext cx="196657" cy="246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0"/>
                  </a:move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close/>
                </a:path>
              </a:pathLst>
            </a:custGeom>
            <a:solidFill>
              <a:srgbClr val="29AE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44354" y="274338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8"/>
                  </a:moveTo>
                  <a:lnTo>
                    <a:pt x="91978" y="0"/>
                  </a:lnTo>
                  <a:lnTo>
                    <a:pt x="183957" y="91978"/>
                  </a:lnTo>
                  <a:lnTo>
                    <a:pt x="137967" y="91978"/>
                  </a:lnTo>
                  <a:lnTo>
                    <a:pt x="137967" y="770240"/>
                  </a:lnTo>
                  <a:lnTo>
                    <a:pt x="45989" y="770240"/>
                  </a:lnTo>
                  <a:lnTo>
                    <a:pt x="45989" y="91978"/>
                  </a:lnTo>
                  <a:lnTo>
                    <a:pt x="0" y="9197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004" y="2368330"/>
              <a:ext cx="196657" cy="246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67074" y="3437655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90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98" y="3396665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44158" y="3437655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3" y="0"/>
                  </a:moveTo>
                  <a:lnTo>
                    <a:pt x="0" y="28816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9160" y="3685187"/>
              <a:ext cx="109241" cy="812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11264" y="3443680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32" y="0"/>
                  </a:moveTo>
                  <a:lnTo>
                    <a:pt x="0" y="798706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011" y="4202387"/>
              <a:ext cx="110612" cy="799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4032598" y="683975"/>
            <a:ext cx="615950" cy="286385"/>
          </a:xfrm>
          <a:prstGeom prst="rect">
            <a:avLst/>
          </a:prstGeom>
          <a:ln w="19049">
            <a:solidFill>
              <a:srgbClr val="7B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20" dirty="0">
                <a:latin typeface="Calibri"/>
                <a:cs typeface="Calibri"/>
              </a:rPr>
              <a:t>SVMs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26148" y="2521405"/>
            <a:ext cx="225044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Warped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 (224x224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pixels)</a:t>
            </a:r>
            <a:endParaRPr sz="1800">
              <a:latin typeface="Calibri"/>
              <a:cs typeface="Calibri"/>
            </a:endParaRPr>
          </a:p>
          <a:p>
            <a:pPr marL="502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16998" y="3375951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(RoI)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(~2k)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91026" y="1433555"/>
            <a:ext cx="1408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Forward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each </a:t>
            </a:r>
            <a:r>
              <a:rPr sz="1800" dirty="0">
                <a:latin typeface="Calibri"/>
                <a:cs typeface="Calibri"/>
              </a:rPr>
              <a:t>region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 ConvNet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21349" y="4152786"/>
            <a:ext cx="341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semantic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0" dirty="0">
                <a:latin typeface="Arial"/>
                <a:cs typeface="Arial"/>
              </a:rPr>
              <a:t> Girshick, 2015;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source</a:t>
            </a:r>
            <a:r>
              <a:rPr sz="800" spc="-10" dirty="0">
                <a:latin typeface="Arial"/>
                <a:cs typeface="Arial"/>
              </a:rPr>
              <a:t>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0" dirty="0">
                <a:latin typeface="Arial"/>
                <a:cs typeface="Arial"/>
              </a:rPr>
              <a:t> 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50849" y="676621"/>
            <a:ext cx="170116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Classify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regions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with SVMs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0378" y="135032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08144" y="97526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4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28561" y="683975"/>
            <a:ext cx="854710" cy="28638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latin typeface="Calibri"/>
                <a:cs typeface="Calibri"/>
              </a:rPr>
              <a:t>Bbox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reg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17330" y="1029316"/>
            <a:ext cx="3595370" cy="3218180"/>
            <a:chOff x="417330" y="1029316"/>
            <a:chExt cx="3595370" cy="3218180"/>
          </a:xfrm>
        </p:grpSpPr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1951" y="1029316"/>
              <a:ext cx="210474" cy="210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8526" y="1319766"/>
              <a:ext cx="210475" cy="210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326" y="1694816"/>
              <a:ext cx="210475" cy="2104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36380" y="2563545"/>
              <a:ext cx="715645" cy="1602740"/>
            </a:xfrm>
            <a:custGeom>
              <a:avLst/>
              <a:gdLst/>
              <a:ahLst/>
              <a:cxnLst/>
              <a:rect l="l" t="t" r="r" b="b"/>
              <a:pathLst>
                <a:path w="715644" h="1602739">
                  <a:moveTo>
                    <a:pt x="560419" y="0"/>
                  </a:moveTo>
                  <a:lnTo>
                    <a:pt x="556170" y="1609"/>
                  </a:lnTo>
                  <a:lnTo>
                    <a:pt x="553180" y="2764"/>
                  </a:lnTo>
                  <a:lnTo>
                    <a:pt x="550194" y="3939"/>
                  </a:lnTo>
                  <a:lnTo>
                    <a:pt x="547213" y="5135"/>
                  </a:lnTo>
                  <a:lnTo>
                    <a:pt x="541250" y="7526"/>
                  </a:lnTo>
                  <a:lnTo>
                    <a:pt x="502850" y="24575"/>
                  </a:lnTo>
                  <a:lnTo>
                    <a:pt x="447856" y="53356"/>
                  </a:lnTo>
                  <a:lnTo>
                    <a:pt x="402808" y="80990"/>
                  </a:lnTo>
                  <a:lnTo>
                    <a:pt x="359121" y="111535"/>
                  </a:lnTo>
                  <a:lnTo>
                    <a:pt x="316993" y="144811"/>
                  </a:lnTo>
                  <a:lnTo>
                    <a:pt x="276617" y="180634"/>
                  </a:lnTo>
                  <a:lnTo>
                    <a:pt x="238191" y="218824"/>
                  </a:lnTo>
                  <a:lnTo>
                    <a:pt x="204621" y="256018"/>
                  </a:lnTo>
                  <a:lnTo>
                    <a:pt x="173031" y="294930"/>
                  </a:lnTo>
                  <a:lnTo>
                    <a:pt x="143578" y="335417"/>
                  </a:lnTo>
                  <a:lnTo>
                    <a:pt x="116414" y="377335"/>
                  </a:lnTo>
                  <a:lnTo>
                    <a:pt x="91693" y="420541"/>
                  </a:lnTo>
                  <a:lnTo>
                    <a:pt x="69570" y="464893"/>
                  </a:lnTo>
                  <a:lnTo>
                    <a:pt x="50198" y="510247"/>
                  </a:lnTo>
                  <a:lnTo>
                    <a:pt x="33732" y="556459"/>
                  </a:lnTo>
                  <a:lnTo>
                    <a:pt x="20325" y="603388"/>
                  </a:lnTo>
                  <a:lnTo>
                    <a:pt x="10131" y="650889"/>
                  </a:lnTo>
                  <a:lnTo>
                    <a:pt x="3305" y="698819"/>
                  </a:lnTo>
                  <a:lnTo>
                    <a:pt x="0" y="747036"/>
                  </a:lnTo>
                  <a:lnTo>
                    <a:pt x="369" y="795395"/>
                  </a:lnTo>
                  <a:lnTo>
                    <a:pt x="4519" y="843755"/>
                  </a:lnTo>
                  <a:lnTo>
                    <a:pt x="12357" y="891972"/>
                  </a:lnTo>
                  <a:lnTo>
                    <a:pt x="23743" y="939902"/>
                  </a:lnTo>
                  <a:lnTo>
                    <a:pt x="38537" y="987403"/>
                  </a:lnTo>
                  <a:lnTo>
                    <a:pt x="56597" y="1034331"/>
                  </a:lnTo>
                  <a:lnTo>
                    <a:pt x="77783" y="1080544"/>
                  </a:lnTo>
                  <a:lnTo>
                    <a:pt x="101955" y="1125898"/>
                  </a:lnTo>
                  <a:lnTo>
                    <a:pt x="128972" y="1170249"/>
                  </a:lnTo>
                  <a:lnTo>
                    <a:pt x="158693" y="1213456"/>
                  </a:lnTo>
                  <a:lnTo>
                    <a:pt x="190978" y="1255374"/>
                  </a:lnTo>
                  <a:lnTo>
                    <a:pt x="225687" y="1295861"/>
                  </a:lnTo>
                  <a:lnTo>
                    <a:pt x="262677" y="1334773"/>
                  </a:lnTo>
                  <a:lnTo>
                    <a:pt x="301810" y="1371967"/>
                  </a:lnTo>
                  <a:lnTo>
                    <a:pt x="339943" y="1404842"/>
                  </a:lnTo>
                  <a:lnTo>
                    <a:pt x="379688" y="1435997"/>
                  </a:lnTo>
                  <a:lnTo>
                    <a:pt x="420935" y="1465318"/>
                  </a:lnTo>
                  <a:lnTo>
                    <a:pt x="463569" y="1492691"/>
                  </a:lnTo>
                  <a:lnTo>
                    <a:pt x="507479" y="1518001"/>
                  </a:lnTo>
                  <a:lnTo>
                    <a:pt x="552552" y="1541134"/>
                  </a:lnTo>
                  <a:lnTo>
                    <a:pt x="598675" y="1561974"/>
                  </a:lnTo>
                  <a:lnTo>
                    <a:pt x="639806" y="1578239"/>
                  </a:lnTo>
                  <a:lnTo>
                    <a:pt x="681579" y="1592584"/>
                  </a:lnTo>
                  <a:lnTo>
                    <a:pt x="713285" y="1602037"/>
                  </a:lnTo>
                  <a:lnTo>
                    <a:pt x="715074" y="1602524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842" y="2482700"/>
              <a:ext cx="219785" cy="1616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727" y="4084689"/>
              <a:ext cx="218027" cy="162759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905125" y="188597"/>
            <a:ext cx="4905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“corrections”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RoI: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4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numbers: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(dx,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dy,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45" dirty="0">
                <a:latin typeface="Calibri"/>
                <a:cs typeface="Calibri"/>
              </a:rPr>
              <a:t>dw,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dh)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697225" y="747855"/>
            <a:ext cx="2387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1800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Very</a:t>
            </a:r>
            <a:r>
              <a:rPr sz="180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slow!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Need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CC0000"/>
                </a:solidFill>
                <a:latin typeface="Arial"/>
                <a:cs typeface="Arial"/>
              </a:rPr>
              <a:t>~2k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independent</a:t>
            </a:r>
            <a:r>
              <a:rPr sz="18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forward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passes</a:t>
            </a:r>
            <a:r>
              <a:rPr sz="18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each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image!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961325" y="2078056"/>
            <a:ext cx="21456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155CC"/>
                </a:solidFill>
                <a:latin typeface="Arial"/>
                <a:cs typeface="Arial"/>
              </a:rPr>
              <a:t>Idea: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Pass</a:t>
            </a:r>
            <a:r>
              <a:rPr sz="1800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image</a:t>
            </a: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through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convnet</a:t>
            </a:r>
            <a:r>
              <a:rPr sz="1800" spc="-3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before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cropping!</a:t>
            </a:r>
            <a:r>
              <a:rPr sz="1800" spc="-3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Crop</a:t>
            </a:r>
            <a:r>
              <a:rPr sz="1800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conv</a:t>
            </a:r>
            <a:r>
              <a:rPr sz="1800" spc="-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feature</a:t>
            </a:r>
            <a:r>
              <a:rPr sz="1800" spc="-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instead!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65" dirty="0"/>
              <a:t> </a:t>
            </a:r>
            <a:r>
              <a:rPr spc="-25" dirty="0"/>
              <a:t>R-CNN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149" y="1680551"/>
            <a:ext cx="2605887" cy="27480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40038" y="14347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5523" y="3285275"/>
            <a:ext cx="3512185" cy="1170940"/>
            <a:chOff x="945523" y="3285275"/>
            <a:chExt cx="3512185" cy="11709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5"/>
              <a:ext cx="3499479" cy="1157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5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4"/>
                  </a:moveTo>
                  <a:lnTo>
                    <a:pt x="1070202" y="0"/>
                  </a:lnTo>
                  <a:lnTo>
                    <a:pt x="3499479" y="0"/>
                  </a:lnTo>
                  <a:lnTo>
                    <a:pt x="2429276" y="1157864"/>
                  </a:lnTo>
                  <a:lnTo>
                    <a:pt x="0" y="1157864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42100" y="3854780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25" y="4517595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“Fast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R-CNN”,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Figure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Ross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source</a:t>
            </a:r>
            <a:r>
              <a:rPr sz="600" spc="-10" dirty="0">
                <a:latin typeface="Arial"/>
                <a:cs typeface="Arial"/>
              </a:rPr>
              <a:t>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65" dirty="0"/>
              <a:t> </a:t>
            </a:r>
            <a:r>
              <a:rPr spc="-25" dirty="0"/>
              <a:t>R-CNN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149" y="1680551"/>
            <a:ext cx="2605887" cy="27480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40038" y="14347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5523" y="2705395"/>
            <a:ext cx="3512185" cy="1750695"/>
            <a:chOff x="945523" y="2705395"/>
            <a:chExt cx="3512185" cy="1750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4"/>
              <a:ext cx="3499479" cy="1157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4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5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5" y="1049412"/>
                  </a:moveTo>
                  <a:lnTo>
                    <a:pt x="0" y="1049412"/>
                  </a:lnTo>
                  <a:lnTo>
                    <a:pt x="0" y="0"/>
                  </a:lnTo>
                  <a:lnTo>
                    <a:pt x="1686525" y="0"/>
                  </a:lnTo>
                  <a:lnTo>
                    <a:pt x="1686525" y="1049412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349804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5" y="349804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2036330" y="0"/>
                  </a:lnTo>
                  <a:lnTo>
                    <a:pt x="1686525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4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5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5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5" y="349804"/>
                  </a:moveTo>
                  <a:lnTo>
                    <a:pt x="1686525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68646" y="3427252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ConvNet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1057" y="2300828"/>
            <a:ext cx="2049145" cy="596265"/>
            <a:chOff x="1731057" y="2300828"/>
            <a:chExt cx="2049145" cy="596265"/>
          </a:xfrm>
        </p:grpSpPr>
        <p:sp>
          <p:nvSpPr>
            <p:cNvPr id="14" name="object 14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362" y="2661568"/>
              <a:ext cx="191445" cy="23524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042100" y="3854780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025" y="4517595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“Fast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R-CNN”,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Figure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Ross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source</a:t>
            </a:r>
            <a:r>
              <a:rPr sz="600" spc="-10" dirty="0">
                <a:latin typeface="Arial"/>
                <a:cs typeface="Arial"/>
              </a:rPr>
              <a:t>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6750" y="2779763"/>
            <a:ext cx="1270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 through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38300" y="2384837"/>
            <a:ext cx="1226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“conv5”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25" y="2916481"/>
            <a:ext cx="1336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“Backbone” network: </a:t>
            </a:r>
            <a:r>
              <a:rPr sz="1800" dirty="0">
                <a:latin typeface="Calibri"/>
                <a:cs typeface="Calibri"/>
              </a:rPr>
              <a:t>AlexNet,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VGG, </a:t>
            </a:r>
            <a:r>
              <a:rPr sz="1800" spc="-10" dirty="0">
                <a:latin typeface="Calibri"/>
                <a:cs typeface="Calibri"/>
              </a:rPr>
              <a:t>ResNet,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etc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65" dirty="0"/>
              <a:t> </a:t>
            </a:r>
            <a:r>
              <a:rPr spc="-25" dirty="0"/>
              <a:t>R-CNN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149" y="1680551"/>
            <a:ext cx="2605887" cy="27480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40038" y="14347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5523" y="2705395"/>
            <a:ext cx="3512185" cy="1750695"/>
            <a:chOff x="945523" y="2705395"/>
            <a:chExt cx="3512185" cy="1750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4"/>
              <a:ext cx="3499479" cy="1157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4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5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5" y="1049412"/>
                  </a:moveTo>
                  <a:lnTo>
                    <a:pt x="0" y="1049412"/>
                  </a:lnTo>
                  <a:lnTo>
                    <a:pt x="0" y="0"/>
                  </a:lnTo>
                  <a:lnTo>
                    <a:pt x="1686525" y="0"/>
                  </a:lnTo>
                  <a:lnTo>
                    <a:pt x="1686525" y="1049412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349804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5" y="349804"/>
                  </a:moveTo>
                  <a:lnTo>
                    <a:pt x="0" y="349804"/>
                  </a:lnTo>
                  <a:lnTo>
                    <a:pt x="349804" y="0"/>
                  </a:lnTo>
                  <a:lnTo>
                    <a:pt x="2036330" y="0"/>
                  </a:lnTo>
                  <a:lnTo>
                    <a:pt x="1686525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4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5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5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5" y="349804"/>
                  </a:moveTo>
                  <a:lnTo>
                    <a:pt x="1686525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68646" y="3427252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ConvNet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1057" y="2300828"/>
            <a:ext cx="2049145" cy="596265"/>
            <a:chOff x="1731057" y="2300828"/>
            <a:chExt cx="2049145" cy="596265"/>
          </a:xfrm>
        </p:grpSpPr>
        <p:sp>
          <p:nvSpPr>
            <p:cNvPr id="14" name="object 14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362" y="2661568"/>
              <a:ext cx="191445" cy="2352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23958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23958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2933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3"/>
                  </a:moveTo>
                  <a:lnTo>
                    <a:pt x="0" y="89373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72933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3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3"/>
                  </a:lnTo>
                  <a:lnTo>
                    <a:pt x="0" y="89373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1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8" y="0"/>
                  </a:lnTo>
                  <a:lnTo>
                    <a:pt x="266121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8" y="0"/>
                  </a:lnTo>
                  <a:lnTo>
                    <a:pt x="266121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42100" y="3854780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6750" y="2779763"/>
            <a:ext cx="1270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 through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8300" y="2384837"/>
            <a:ext cx="1226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“conv5”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1450" y="2486159"/>
            <a:ext cx="786130" cy="82550"/>
            <a:chOff x="1341450" y="2486159"/>
            <a:chExt cx="786130" cy="82550"/>
          </a:xfrm>
        </p:grpSpPr>
        <p:sp>
          <p:nvSpPr>
            <p:cNvPr id="27" name="object 27"/>
            <p:cNvSpPr/>
            <p:nvPr/>
          </p:nvSpPr>
          <p:spPr>
            <a:xfrm>
              <a:off x="1341450" y="252714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1538" y="2486159"/>
              <a:ext cx="105500" cy="819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3025" y="2916481"/>
            <a:ext cx="1336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“Backbone” network: </a:t>
            </a:r>
            <a:r>
              <a:rPr sz="1800" dirty="0">
                <a:latin typeface="Calibri"/>
                <a:cs typeface="Calibri"/>
              </a:rPr>
              <a:t>AlexNet,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VGG, </a:t>
            </a:r>
            <a:r>
              <a:rPr sz="1800" spc="-10" dirty="0">
                <a:latin typeface="Calibri"/>
                <a:cs typeface="Calibri"/>
              </a:rPr>
              <a:t>ResNet,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etc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025" y="4517595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“Fast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R-CNN”,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Figure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Ross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source</a:t>
            </a:r>
            <a:r>
              <a:rPr sz="600" spc="-10" dirty="0">
                <a:latin typeface="Arial"/>
                <a:cs typeface="Arial"/>
              </a:rPr>
              <a:t>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250" y="1544606"/>
            <a:ext cx="14947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Interest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(RoIs)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250" y="2367566"/>
            <a:ext cx="75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3648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40" dirty="0"/>
              <a:t> </a:t>
            </a:r>
            <a:r>
              <a:rPr dirty="0"/>
              <a:t>Vision</a:t>
            </a:r>
            <a:r>
              <a:rPr spc="-180" dirty="0"/>
              <a:t> </a:t>
            </a:r>
            <a:r>
              <a:rPr spc="-25" dirty="0"/>
              <a:t>Tasks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74" y="1701038"/>
            <a:ext cx="2093698" cy="1812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473" y="1083190"/>
            <a:ext cx="167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90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Semantic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43" y="989215"/>
            <a:ext cx="1181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Object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9001" y="910864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Instance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476" y="359350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7775" y="1743174"/>
            <a:ext cx="2093699" cy="17984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917425" y="1743174"/>
            <a:ext cx="2106930" cy="1826260"/>
            <a:chOff x="6917425" y="1743174"/>
            <a:chExt cx="2106930" cy="18262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25" y="1743174"/>
              <a:ext cx="2106875" cy="18122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5" y="1053129"/>
                  </a:moveTo>
                  <a:lnTo>
                    <a:pt x="202997" y="952431"/>
                  </a:lnTo>
                  <a:lnTo>
                    <a:pt x="173737" y="774117"/>
                  </a:lnTo>
                  <a:lnTo>
                    <a:pt x="208480" y="614673"/>
                  </a:lnTo>
                  <a:lnTo>
                    <a:pt x="107904" y="629360"/>
                  </a:lnTo>
                  <a:lnTo>
                    <a:pt x="0" y="572720"/>
                  </a:lnTo>
                  <a:lnTo>
                    <a:pt x="7319" y="396494"/>
                  </a:lnTo>
                  <a:lnTo>
                    <a:pt x="62176" y="383913"/>
                  </a:lnTo>
                  <a:lnTo>
                    <a:pt x="181055" y="507685"/>
                  </a:lnTo>
                  <a:lnTo>
                    <a:pt x="230430" y="390203"/>
                  </a:lnTo>
                  <a:lnTo>
                    <a:pt x="153622" y="306288"/>
                  </a:lnTo>
                  <a:lnTo>
                    <a:pt x="201169" y="138457"/>
                  </a:lnTo>
                  <a:lnTo>
                    <a:pt x="175564" y="94399"/>
                  </a:lnTo>
                  <a:lnTo>
                    <a:pt x="201169" y="23073"/>
                  </a:lnTo>
                  <a:lnTo>
                    <a:pt x="294435" y="37759"/>
                  </a:lnTo>
                  <a:lnTo>
                    <a:pt x="323696" y="12580"/>
                  </a:lnTo>
                  <a:lnTo>
                    <a:pt x="424281" y="0"/>
                  </a:lnTo>
                  <a:lnTo>
                    <a:pt x="502924" y="54542"/>
                  </a:lnTo>
                  <a:lnTo>
                    <a:pt x="544980" y="18879"/>
                  </a:lnTo>
                  <a:lnTo>
                    <a:pt x="605337" y="65035"/>
                  </a:lnTo>
                  <a:lnTo>
                    <a:pt x="596190" y="148950"/>
                  </a:lnTo>
                  <a:lnTo>
                    <a:pt x="612648" y="209783"/>
                  </a:lnTo>
                  <a:lnTo>
                    <a:pt x="662023" y="260132"/>
                  </a:lnTo>
                  <a:lnTo>
                    <a:pt x="638254" y="335661"/>
                  </a:lnTo>
                  <a:lnTo>
                    <a:pt x="660195" y="356637"/>
                  </a:lnTo>
                  <a:lnTo>
                    <a:pt x="671170" y="526564"/>
                  </a:lnTo>
                  <a:lnTo>
                    <a:pt x="705914" y="593697"/>
                  </a:lnTo>
                  <a:lnTo>
                    <a:pt x="629107" y="690201"/>
                  </a:lnTo>
                  <a:lnTo>
                    <a:pt x="660195" y="797190"/>
                  </a:lnTo>
                  <a:lnTo>
                    <a:pt x="561446" y="1044742"/>
                  </a:lnTo>
                  <a:lnTo>
                    <a:pt x="402339" y="1040549"/>
                  </a:lnTo>
                  <a:lnTo>
                    <a:pt x="495605" y="872718"/>
                  </a:lnTo>
                  <a:lnTo>
                    <a:pt x="466344" y="809780"/>
                  </a:lnTo>
                  <a:lnTo>
                    <a:pt x="358448" y="816070"/>
                  </a:lnTo>
                  <a:lnTo>
                    <a:pt x="301754" y="870621"/>
                  </a:lnTo>
                  <a:lnTo>
                    <a:pt x="340154" y="1051033"/>
                  </a:lnTo>
                  <a:lnTo>
                    <a:pt x="166425" y="10531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69" y="138457"/>
                  </a:moveTo>
                  <a:lnTo>
                    <a:pt x="153622" y="306288"/>
                  </a:lnTo>
                  <a:lnTo>
                    <a:pt x="230430" y="390203"/>
                  </a:lnTo>
                  <a:lnTo>
                    <a:pt x="181055" y="507685"/>
                  </a:lnTo>
                  <a:lnTo>
                    <a:pt x="62176" y="383913"/>
                  </a:lnTo>
                  <a:lnTo>
                    <a:pt x="7319" y="396494"/>
                  </a:lnTo>
                  <a:lnTo>
                    <a:pt x="0" y="572720"/>
                  </a:lnTo>
                  <a:lnTo>
                    <a:pt x="107904" y="629360"/>
                  </a:lnTo>
                  <a:lnTo>
                    <a:pt x="208480" y="614673"/>
                  </a:lnTo>
                  <a:lnTo>
                    <a:pt x="173737" y="774117"/>
                  </a:lnTo>
                  <a:lnTo>
                    <a:pt x="202997" y="952431"/>
                  </a:lnTo>
                  <a:lnTo>
                    <a:pt x="166425" y="1053129"/>
                  </a:lnTo>
                  <a:lnTo>
                    <a:pt x="340154" y="1051033"/>
                  </a:lnTo>
                  <a:lnTo>
                    <a:pt x="301754" y="870621"/>
                  </a:lnTo>
                  <a:lnTo>
                    <a:pt x="358448" y="816070"/>
                  </a:lnTo>
                  <a:lnTo>
                    <a:pt x="466344" y="809780"/>
                  </a:lnTo>
                  <a:lnTo>
                    <a:pt x="495605" y="872718"/>
                  </a:lnTo>
                  <a:lnTo>
                    <a:pt x="402339" y="1040549"/>
                  </a:lnTo>
                  <a:lnTo>
                    <a:pt x="561446" y="1044742"/>
                  </a:lnTo>
                  <a:lnTo>
                    <a:pt x="660195" y="797190"/>
                  </a:lnTo>
                  <a:lnTo>
                    <a:pt x="629107" y="690201"/>
                  </a:lnTo>
                  <a:lnTo>
                    <a:pt x="705914" y="593697"/>
                  </a:lnTo>
                  <a:lnTo>
                    <a:pt x="671170" y="526564"/>
                  </a:lnTo>
                  <a:lnTo>
                    <a:pt x="660195" y="356637"/>
                  </a:lnTo>
                  <a:lnTo>
                    <a:pt x="638254" y="335661"/>
                  </a:lnTo>
                  <a:lnTo>
                    <a:pt x="662023" y="260132"/>
                  </a:lnTo>
                  <a:lnTo>
                    <a:pt x="612648" y="209783"/>
                  </a:lnTo>
                  <a:lnTo>
                    <a:pt x="596190" y="148950"/>
                  </a:lnTo>
                  <a:lnTo>
                    <a:pt x="605337" y="65035"/>
                  </a:lnTo>
                  <a:lnTo>
                    <a:pt x="544980" y="18879"/>
                  </a:lnTo>
                  <a:lnTo>
                    <a:pt x="502924" y="54542"/>
                  </a:lnTo>
                  <a:lnTo>
                    <a:pt x="424281" y="0"/>
                  </a:lnTo>
                  <a:lnTo>
                    <a:pt x="323696" y="12580"/>
                  </a:lnTo>
                  <a:lnTo>
                    <a:pt x="294435" y="37759"/>
                  </a:lnTo>
                  <a:lnTo>
                    <a:pt x="201169" y="23073"/>
                  </a:lnTo>
                  <a:lnTo>
                    <a:pt x="175564" y="94399"/>
                  </a:lnTo>
                  <a:lnTo>
                    <a:pt x="201169" y="138457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67" y="819775"/>
                  </a:move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68" y="406406"/>
                  </a:move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50" y="715267"/>
                  </a:move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64" y="204363"/>
                  </a:move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795875" y="3970794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9" y="0"/>
                </a:moveTo>
                <a:lnTo>
                  <a:pt x="4118391" y="40343"/>
                </a:lnTo>
                <a:lnTo>
                  <a:pt x="4101276" y="77378"/>
                </a:lnTo>
                <a:lnTo>
                  <a:pt x="4074421" y="110047"/>
                </a:lnTo>
                <a:lnTo>
                  <a:pt x="4039190" y="137295"/>
                </a:lnTo>
                <a:lnTo>
                  <a:pt x="3996950" y="158066"/>
                </a:lnTo>
                <a:lnTo>
                  <a:pt x="3949066" y="171303"/>
                </a:lnTo>
                <a:lnTo>
                  <a:pt x="3896903" y="175949"/>
                </a:lnTo>
                <a:lnTo>
                  <a:pt x="2289695" y="175949"/>
                </a:lnTo>
                <a:lnTo>
                  <a:pt x="2237533" y="180596"/>
                </a:lnTo>
                <a:lnTo>
                  <a:pt x="2189649" y="193833"/>
                </a:lnTo>
                <a:lnTo>
                  <a:pt x="2147409" y="214604"/>
                </a:lnTo>
                <a:lnTo>
                  <a:pt x="2112178" y="241852"/>
                </a:lnTo>
                <a:lnTo>
                  <a:pt x="2085323" y="274521"/>
                </a:lnTo>
                <a:lnTo>
                  <a:pt x="2068208" y="311556"/>
                </a:lnTo>
                <a:lnTo>
                  <a:pt x="2062199" y="351899"/>
                </a:lnTo>
                <a:lnTo>
                  <a:pt x="2056191" y="311556"/>
                </a:lnTo>
                <a:lnTo>
                  <a:pt x="2039076" y="274521"/>
                </a:lnTo>
                <a:lnTo>
                  <a:pt x="2012221" y="241852"/>
                </a:lnTo>
                <a:lnTo>
                  <a:pt x="1976990" y="214604"/>
                </a:lnTo>
                <a:lnTo>
                  <a:pt x="1934750" y="193833"/>
                </a:lnTo>
                <a:lnTo>
                  <a:pt x="1886866" y="180596"/>
                </a:lnTo>
                <a:lnTo>
                  <a:pt x="18347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524" y="3980389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9" y="0"/>
                </a:moveTo>
                <a:lnTo>
                  <a:pt x="2089791" y="40343"/>
                </a:lnTo>
                <a:lnTo>
                  <a:pt x="2072677" y="77378"/>
                </a:lnTo>
                <a:lnTo>
                  <a:pt x="2045821" y="110047"/>
                </a:lnTo>
                <a:lnTo>
                  <a:pt x="2010591" y="137295"/>
                </a:lnTo>
                <a:lnTo>
                  <a:pt x="1968350" y="158066"/>
                </a:lnTo>
                <a:lnTo>
                  <a:pt x="1920466" y="171303"/>
                </a:lnTo>
                <a:lnTo>
                  <a:pt x="1868303" y="175949"/>
                </a:lnTo>
                <a:lnTo>
                  <a:pt x="1275396" y="175949"/>
                </a:lnTo>
                <a:lnTo>
                  <a:pt x="1223233" y="180596"/>
                </a:lnTo>
                <a:lnTo>
                  <a:pt x="1175349" y="193833"/>
                </a:lnTo>
                <a:lnTo>
                  <a:pt x="1133108" y="214604"/>
                </a:lnTo>
                <a:lnTo>
                  <a:pt x="1097878" y="241852"/>
                </a:lnTo>
                <a:lnTo>
                  <a:pt x="1071022" y="274521"/>
                </a:lnTo>
                <a:lnTo>
                  <a:pt x="1053908" y="311556"/>
                </a:lnTo>
                <a:lnTo>
                  <a:pt x="1047899" y="351899"/>
                </a:lnTo>
                <a:lnTo>
                  <a:pt x="1041891" y="311556"/>
                </a:lnTo>
                <a:lnTo>
                  <a:pt x="1024777" y="274521"/>
                </a:lnTo>
                <a:lnTo>
                  <a:pt x="997921" y="241852"/>
                </a:lnTo>
                <a:lnTo>
                  <a:pt x="962691" y="214604"/>
                </a:lnTo>
                <a:lnTo>
                  <a:pt x="920450" y="193833"/>
                </a:lnTo>
                <a:lnTo>
                  <a:pt x="872566" y="180596"/>
                </a:lnTo>
                <a:lnTo>
                  <a:pt x="8204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62589" y="3517305"/>
            <a:ext cx="1482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40964" y="359350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33790" y="359350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0502" y="4333862"/>
            <a:ext cx="1348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1650" y="4295483"/>
            <a:ext cx="12001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83750" y="3979274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9" y="0"/>
                </a:moveTo>
                <a:lnTo>
                  <a:pt x="2060991" y="40343"/>
                </a:lnTo>
                <a:lnTo>
                  <a:pt x="2043877" y="77378"/>
                </a:lnTo>
                <a:lnTo>
                  <a:pt x="2017021" y="110047"/>
                </a:lnTo>
                <a:lnTo>
                  <a:pt x="1981791" y="137295"/>
                </a:lnTo>
                <a:lnTo>
                  <a:pt x="1939550" y="158066"/>
                </a:lnTo>
                <a:lnTo>
                  <a:pt x="1891666" y="171303"/>
                </a:lnTo>
                <a:lnTo>
                  <a:pt x="1839503" y="175949"/>
                </a:lnTo>
                <a:lnTo>
                  <a:pt x="1260996" y="175949"/>
                </a:lnTo>
                <a:lnTo>
                  <a:pt x="1208833" y="180596"/>
                </a:lnTo>
                <a:lnTo>
                  <a:pt x="1160949" y="193833"/>
                </a:lnTo>
                <a:lnTo>
                  <a:pt x="1118708" y="214604"/>
                </a:lnTo>
                <a:lnTo>
                  <a:pt x="1083478" y="241852"/>
                </a:lnTo>
                <a:lnTo>
                  <a:pt x="1056622" y="274521"/>
                </a:lnTo>
                <a:lnTo>
                  <a:pt x="1039508" y="311556"/>
                </a:lnTo>
                <a:lnTo>
                  <a:pt x="1033499" y="351899"/>
                </a:lnTo>
                <a:lnTo>
                  <a:pt x="1027491" y="311556"/>
                </a:lnTo>
                <a:lnTo>
                  <a:pt x="1010377" y="274521"/>
                </a:lnTo>
                <a:lnTo>
                  <a:pt x="983521" y="241852"/>
                </a:lnTo>
                <a:lnTo>
                  <a:pt x="948291" y="214604"/>
                </a:lnTo>
                <a:lnTo>
                  <a:pt x="906050" y="193833"/>
                </a:lnTo>
                <a:lnTo>
                  <a:pt x="858166" y="180596"/>
                </a:lnTo>
                <a:lnTo>
                  <a:pt x="8060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31924" y="4333862"/>
            <a:ext cx="1743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just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1725" y="4422202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This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image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287398" y="1685578"/>
            <a:ext cx="2174875" cy="1835150"/>
            <a:chOff x="2287398" y="1685578"/>
            <a:chExt cx="2174875" cy="183515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1184" y="1697874"/>
              <a:ext cx="2137939" cy="181861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67399" y="2067287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9" y="1154006"/>
                  </a:moveTo>
                  <a:lnTo>
                    <a:pt x="1082551" y="1063843"/>
                  </a:lnTo>
                  <a:lnTo>
                    <a:pt x="1027537" y="919567"/>
                  </a:lnTo>
                  <a:lnTo>
                    <a:pt x="899079" y="937630"/>
                  </a:lnTo>
                  <a:lnTo>
                    <a:pt x="871585" y="838461"/>
                  </a:lnTo>
                  <a:lnTo>
                    <a:pt x="825711" y="640122"/>
                  </a:lnTo>
                  <a:lnTo>
                    <a:pt x="807331" y="486815"/>
                  </a:lnTo>
                  <a:lnTo>
                    <a:pt x="642188" y="387670"/>
                  </a:lnTo>
                  <a:lnTo>
                    <a:pt x="394487" y="306514"/>
                  </a:lnTo>
                  <a:lnTo>
                    <a:pt x="247700" y="270438"/>
                  </a:lnTo>
                  <a:lnTo>
                    <a:pt x="110103" y="288501"/>
                  </a:lnTo>
                  <a:lnTo>
                    <a:pt x="0" y="261457"/>
                  </a:lnTo>
                  <a:lnTo>
                    <a:pt x="60425" y="190687"/>
                  </a:lnTo>
                  <a:lnTo>
                    <a:pt x="366968" y="162263"/>
                  </a:lnTo>
                  <a:lnTo>
                    <a:pt x="697253" y="261457"/>
                  </a:lnTo>
                  <a:lnTo>
                    <a:pt x="926599" y="333583"/>
                  </a:lnTo>
                  <a:lnTo>
                    <a:pt x="1009183" y="306514"/>
                  </a:lnTo>
                  <a:lnTo>
                    <a:pt x="972473" y="153282"/>
                  </a:lnTo>
                  <a:lnTo>
                    <a:pt x="972473" y="36075"/>
                  </a:lnTo>
                  <a:lnTo>
                    <a:pt x="1027537" y="27043"/>
                  </a:lnTo>
                  <a:lnTo>
                    <a:pt x="1183464" y="153282"/>
                  </a:lnTo>
                  <a:lnTo>
                    <a:pt x="1431165" y="135244"/>
                  </a:lnTo>
                  <a:lnTo>
                    <a:pt x="1577952" y="0"/>
                  </a:lnTo>
                  <a:lnTo>
                    <a:pt x="1642181" y="27043"/>
                  </a:lnTo>
                  <a:lnTo>
                    <a:pt x="1632991" y="252451"/>
                  </a:lnTo>
                  <a:lnTo>
                    <a:pt x="1596333" y="468827"/>
                  </a:lnTo>
                  <a:lnTo>
                    <a:pt x="1559597" y="540928"/>
                  </a:lnTo>
                  <a:lnTo>
                    <a:pt x="1623826" y="622084"/>
                  </a:lnTo>
                  <a:lnTo>
                    <a:pt x="1642181" y="748297"/>
                  </a:lnTo>
                  <a:lnTo>
                    <a:pt x="1642181" y="856473"/>
                  </a:lnTo>
                  <a:lnTo>
                    <a:pt x="1550458" y="946636"/>
                  </a:lnTo>
                  <a:lnTo>
                    <a:pt x="1422000" y="883517"/>
                  </a:lnTo>
                  <a:lnTo>
                    <a:pt x="1458710" y="721254"/>
                  </a:lnTo>
                  <a:lnTo>
                    <a:pt x="1357771" y="784373"/>
                  </a:lnTo>
                  <a:lnTo>
                    <a:pt x="1238503" y="820423"/>
                  </a:lnTo>
                  <a:lnTo>
                    <a:pt x="1256883" y="901554"/>
                  </a:lnTo>
                  <a:lnTo>
                    <a:pt x="1288564" y="987051"/>
                  </a:lnTo>
                  <a:lnTo>
                    <a:pt x="1284377" y="1090887"/>
                  </a:lnTo>
                  <a:lnTo>
                    <a:pt x="1211009" y="1154006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67399" y="2067287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5" y="190687"/>
                  </a:moveTo>
                  <a:lnTo>
                    <a:pt x="366968" y="162263"/>
                  </a:lnTo>
                  <a:lnTo>
                    <a:pt x="697253" y="261457"/>
                  </a:lnTo>
                  <a:lnTo>
                    <a:pt x="926599" y="333583"/>
                  </a:lnTo>
                  <a:lnTo>
                    <a:pt x="1009183" y="306514"/>
                  </a:lnTo>
                  <a:lnTo>
                    <a:pt x="972473" y="153282"/>
                  </a:lnTo>
                  <a:lnTo>
                    <a:pt x="972473" y="36075"/>
                  </a:lnTo>
                  <a:lnTo>
                    <a:pt x="1027537" y="27043"/>
                  </a:lnTo>
                  <a:lnTo>
                    <a:pt x="1183464" y="153282"/>
                  </a:lnTo>
                  <a:lnTo>
                    <a:pt x="1431165" y="135244"/>
                  </a:lnTo>
                  <a:lnTo>
                    <a:pt x="1577952" y="0"/>
                  </a:lnTo>
                  <a:lnTo>
                    <a:pt x="1642181" y="27043"/>
                  </a:lnTo>
                  <a:lnTo>
                    <a:pt x="1632991" y="252451"/>
                  </a:lnTo>
                  <a:lnTo>
                    <a:pt x="1596333" y="468827"/>
                  </a:lnTo>
                  <a:lnTo>
                    <a:pt x="1559597" y="540928"/>
                  </a:lnTo>
                  <a:lnTo>
                    <a:pt x="1623826" y="622084"/>
                  </a:lnTo>
                  <a:lnTo>
                    <a:pt x="1642181" y="748297"/>
                  </a:lnTo>
                  <a:lnTo>
                    <a:pt x="1642181" y="856473"/>
                  </a:lnTo>
                  <a:lnTo>
                    <a:pt x="1550458" y="946636"/>
                  </a:lnTo>
                  <a:lnTo>
                    <a:pt x="1422000" y="883517"/>
                  </a:lnTo>
                  <a:lnTo>
                    <a:pt x="1458710" y="721254"/>
                  </a:lnTo>
                  <a:lnTo>
                    <a:pt x="1357771" y="784373"/>
                  </a:lnTo>
                  <a:lnTo>
                    <a:pt x="1238503" y="820423"/>
                  </a:lnTo>
                  <a:lnTo>
                    <a:pt x="1256883" y="901554"/>
                  </a:lnTo>
                  <a:lnTo>
                    <a:pt x="1288564" y="987051"/>
                  </a:lnTo>
                  <a:lnTo>
                    <a:pt x="1284377" y="1090887"/>
                  </a:lnTo>
                  <a:lnTo>
                    <a:pt x="1211009" y="1154006"/>
                  </a:lnTo>
                  <a:lnTo>
                    <a:pt x="1082551" y="1063843"/>
                  </a:lnTo>
                  <a:lnTo>
                    <a:pt x="1027537" y="919567"/>
                  </a:lnTo>
                  <a:lnTo>
                    <a:pt x="899079" y="937630"/>
                  </a:lnTo>
                  <a:lnTo>
                    <a:pt x="871585" y="838461"/>
                  </a:lnTo>
                  <a:lnTo>
                    <a:pt x="825711" y="640122"/>
                  </a:lnTo>
                  <a:lnTo>
                    <a:pt x="807331" y="486815"/>
                  </a:lnTo>
                  <a:lnTo>
                    <a:pt x="642188" y="387670"/>
                  </a:lnTo>
                  <a:lnTo>
                    <a:pt x="394487" y="306514"/>
                  </a:lnTo>
                  <a:lnTo>
                    <a:pt x="247700" y="270438"/>
                  </a:lnTo>
                  <a:lnTo>
                    <a:pt x="110103" y="288501"/>
                  </a:lnTo>
                  <a:lnTo>
                    <a:pt x="0" y="261457"/>
                  </a:lnTo>
                </a:path>
              </a:pathLst>
            </a:custGeom>
            <a:ln w="38099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10024" y="2363512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72" y="1138098"/>
                  </a:moveTo>
                  <a:lnTo>
                    <a:pt x="0" y="1138098"/>
                  </a:lnTo>
                  <a:lnTo>
                    <a:pt x="0" y="200293"/>
                  </a:lnTo>
                  <a:lnTo>
                    <a:pt x="710923" y="115403"/>
                  </a:lnTo>
                  <a:lnTo>
                    <a:pt x="839524" y="240932"/>
                  </a:lnTo>
                  <a:lnTo>
                    <a:pt x="914552" y="643380"/>
                  </a:lnTo>
                  <a:lnTo>
                    <a:pt x="1077269" y="642852"/>
                  </a:lnTo>
                  <a:lnTo>
                    <a:pt x="1128892" y="798445"/>
                  </a:lnTo>
                  <a:lnTo>
                    <a:pt x="1236071" y="883382"/>
                  </a:lnTo>
                  <a:lnTo>
                    <a:pt x="1364672" y="850123"/>
                  </a:lnTo>
                  <a:lnTo>
                    <a:pt x="1375399" y="739371"/>
                  </a:lnTo>
                  <a:lnTo>
                    <a:pt x="1353945" y="632294"/>
                  </a:lnTo>
                  <a:lnTo>
                    <a:pt x="1343248" y="554753"/>
                  </a:lnTo>
                  <a:lnTo>
                    <a:pt x="1471850" y="499369"/>
                  </a:lnTo>
                  <a:lnTo>
                    <a:pt x="1446855" y="624898"/>
                  </a:lnTo>
                  <a:lnTo>
                    <a:pt x="1618319" y="695042"/>
                  </a:lnTo>
                  <a:lnTo>
                    <a:pt x="1743380" y="580600"/>
                  </a:lnTo>
                  <a:lnTo>
                    <a:pt x="1750506" y="429224"/>
                  </a:lnTo>
                  <a:lnTo>
                    <a:pt x="1661196" y="240932"/>
                  </a:lnTo>
                  <a:lnTo>
                    <a:pt x="1710555" y="0"/>
                  </a:lnTo>
                  <a:lnTo>
                    <a:pt x="1839831" y="4620"/>
                  </a:lnTo>
                  <a:lnTo>
                    <a:pt x="1873677" y="86347"/>
                  </a:lnTo>
                  <a:lnTo>
                    <a:pt x="2132770" y="56329"/>
                  </a:lnTo>
                  <a:lnTo>
                    <a:pt x="2118472" y="1138098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10024" y="2363512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93"/>
                  </a:moveTo>
                  <a:lnTo>
                    <a:pt x="710923" y="115403"/>
                  </a:lnTo>
                  <a:lnTo>
                    <a:pt x="839524" y="240932"/>
                  </a:lnTo>
                  <a:lnTo>
                    <a:pt x="914552" y="643380"/>
                  </a:lnTo>
                  <a:lnTo>
                    <a:pt x="1077269" y="642852"/>
                  </a:lnTo>
                  <a:lnTo>
                    <a:pt x="1128892" y="798445"/>
                  </a:lnTo>
                  <a:lnTo>
                    <a:pt x="1236071" y="883382"/>
                  </a:lnTo>
                  <a:lnTo>
                    <a:pt x="1364672" y="850123"/>
                  </a:lnTo>
                  <a:lnTo>
                    <a:pt x="1375399" y="739371"/>
                  </a:lnTo>
                  <a:lnTo>
                    <a:pt x="1353945" y="632294"/>
                  </a:lnTo>
                  <a:lnTo>
                    <a:pt x="1343248" y="554753"/>
                  </a:lnTo>
                  <a:lnTo>
                    <a:pt x="1471850" y="499369"/>
                  </a:lnTo>
                  <a:lnTo>
                    <a:pt x="1446855" y="624898"/>
                  </a:lnTo>
                  <a:lnTo>
                    <a:pt x="1618319" y="695042"/>
                  </a:lnTo>
                  <a:lnTo>
                    <a:pt x="1743380" y="580600"/>
                  </a:lnTo>
                  <a:lnTo>
                    <a:pt x="1750506" y="429224"/>
                  </a:lnTo>
                  <a:lnTo>
                    <a:pt x="1661196" y="240932"/>
                  </a:lnTo>
                  <a:lnTo>
                    <a:pt x="1710555" y="0"/>
                  </a:lnTo>
                  <a:lnTo>
                    <a:pt x="1839831" y="4620"/>
                  </a:lnTo>
                  <a:lnTo>
                    <a:pt x="1873677" y="86347"/>
                  </a:lnTo>
                  <a:lnTo>
                    <a:pt x="2132770" y="56329"/>
                  </a:lnTo>
                  <a:lnTo>
                    <a:pt x="2118472" y="1138098"/>
                  </a:lnTo>
                  <a:lnTo>
                    <a:pt x="0" y="1138098"/>
                  </a:lnTo>
                  <a:lnTo>
                    <a:pt x="0" y="200293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06448" y="1740487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93"/>
                  </a:moveTo>
                  <a:lnTo>
                    <a:pt x="3570" y="457831"/>
                  </a:lnTo>
                  <a:lnTo>
                    <a:pt x="489426" y="402432"/>
                  </a:lnTo>
                  <a:lnTo>
                    <a:pt x="687474" y="325573"/>
                  </a:lnTo>
                  <a:lnTo>
                    <a:pt x="914552" y="358118"/>
                  </a:lnTo>
                  <a:lnTo>
                    <a:pt x="1075319" y="306456"/>
                  </a:lnTo>
                  <a:lnTo>
                    <a:pt x="1721927" y="121853"/>
                  </a:lnTo>
                  <a:lnTo>
                    <a:pt x="1918429" y="103371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3" y="657194"/>
                  </a:lnTo>
                  <a:lnTo>
                    <a:pt x="1886279" y="657194"/>
                  </a:lnTo>
                  <a:lnTo>
                    <a:pt x="1871982" y="612881"/>
                  </a:lnTo>
                  <a:lnTo>
                    <a:pt x="1723727" y="594229"/>
                  </a:lnTo>
                  <a:lnTo>
                    <a:pt x="1725497" y="354444"/>
                  </a:lnTo>
                  <a:lnTo>
                    <a:pt x="1607593" y="306456"/>
                  </a:lnTo>
                  <a:lnTo>
                    <a:pt x="1468279" y="446745"/>
                  </a:lnTo>
                  <a:lnTo>
                    <a:pt x="1264650" y="454126"/>
                  </a:lnTo>
                  <a:lnTo>
                    <a:pt x="1114595" y="343342"/>
                  </a:lnTo>
                  <a:lnTo>
                    <a:pt x="1068177" y="332303"/>
                  </a:lnTo>
                  <a:lnTo>
                    <a:pt x="1004102" y="411921"/>
                  </a:lnTo>
                  <a:lnTo>
                    <a:pt x="1039568" y="616571"/>
                  </a:lnTo>
                  <a:lnTo>
                    <a:pt x="985994" y="627642"/>
                  </a:lnTo>
                  <a:lnTo>
                    <a:pt x="450120" y="472592"/>
                  </a:lnTo>
                  <a:lnTo>
                    <a:pt x="117904" y="491043"/>
                  </a:lnTo>
                  <a:lnTo>
                    <a:pt x="24994" y="590756"/>
                  </a:lnTo>
                  <a:lnTo>
                    <a:pt x="164352" y="638728"/>
                  </a:lnTo>
                  <a:lnTo>
                    <a:pt x="300080" y="631348"/>
                  </a:lnTo>
                  <a:lnTo>
                    <a:pt x="639481" y="723649"/>
                  </a:lnTo>
                  <a:lnTo>
                    <a:pt x="0" y="793793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06448" y="1740487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9"/>
                  </a:moveTo>
                  <a:lnTo>
                    <a:pt x="0" y="793793"/>
                  </a:lnTo>
                  <a:lnTo>
                    <a:pt x="3570" y="457831"/>
                  </a:lnTo>
                  <a:lnTo>
                    <a:pt x="489426" y="402432"/>
                  </a:lnTo>
                  <a:lnTo>
                    <a:pt x="687474" y="325573"/>
                  </a:lnTo>
                  <a:lnTo>
                    <a:pt x="914552" y="358118"/>
                  </a:lnTo>
                  <a:lnTo>
                    <a:pt x="1075319" y="306456"/>
                  </a:lnTo>
                  <a:lnTo>
                    <a:pt x="1721927" y="121853"/>
                  </a:lnTo>
                  <a:lnTo>
                    <a:pt x="1918429" y="103371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3" y="657194"/>
                  </a:lnTo>
                  <a:lnTo>
                    <a:pt x="1886279" y="657194"/>
                  </a:lnTo>
                  <a:lnTo>
                    <a:pt x="1871982" y="612881"/>
                  </a:lnTo>
                  <a:lnTo>
                    <a:pt x="1723727" y="594229"/>
                  </a:lnTo>
                  <a:lnTo>
                    <a:pt x="1725497" y="354444"/>
                  </a:lnTo>
                  <a:lnTo>
                    <a:pt x="1607593" y="306456"/>
                  </a:lnTo>
                  <a:lnTo>
                    <a:pt x="1468279" y="446745"/>
                  </a:lnTo>
                  <a:lnTo>
                    <a:pt x="1264650" y="454126"/>
                  </a:lnTo>
                  <a:lnTo>
                    <a:pt x="1114595" y="343342"/>
                  </a:lnTo>
                  <a:lnTo>
                    <a:pt x="1068177" y="332303"/>
                  </a:lnTo>
                  <a:lnTo>
                    <a:pt x="1004102" y="411921"/>
                  </a:lnTo>
                  <a:lnTo>
                    <a:pt x="1039568" y="616571"/>
                  </a:lnTo>
                  <a:lnTo>
                    <a:pt x="985994" y="627642"/>
                  </a:lnTo>
                  <a:lnTo>
                    <a:pt x="450120" y="472592"/>
                  </a:lnTo>
                  <a:lnTo>
                    <a:pt x="117904" y="491043"/>
                  </a:lnTo>
                  <a:lnTo>
                    <a:pt x="24994" y="590756"/>
                  </a:lnTo>
                  <a:lnTo>
                    <a:pt x="164352" y="638728"/>
                  </a:lnTo>
                  <a:lnTo>
                    <a:pt x="300080" y="631348"/>
                  </a:lnTo>
                  <a:lnTo>
                    <a:pt x="639481" y="723649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13591" y="1699866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2"/>
                  </a:moveTo>
                  <a:lnTo>
                    <a:pt x="0" y="0"/>
                  </a:lnTo>
                  <a:lnTo>
                    <a:pt x="2111331" y="7380"/>
                  </a:lnTo>
                  <a:lnTo>
                    <a:pt x="1961291" y="103387"/>
                  </a:lnTo>
                  <a:lnTo>
                    <a:pt x="1679064" y="136614"/>
                  </a:lnTo>
                  <a:lnTo>
                    <a:pt x="871690" y="372910"/>
                  </a:lnTo>
                  <a:lnTo>
                    <a:pt x="678773" y="332287"/>
                  </a:lnTo>
                  <a:lnTo>
                    <a:pt x="464417" y="420898"/>
                  </a:lnTo>
                  <a:lnTo>
                    <a:pt x="0" y="479972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13591" y="1699866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2"/>
                  </a:moveTo>
                  <a:lnTo>
                    <a:pt x="0" y="0"/>
                  </a:lnTo>
                  <a:lnTo>
                    <a:pt x="2111331" y="7380"/>
                  </a:lnTo>
                  <a:lnTo>
                    <a:pt x="1961291" y="103387"/>
                  </a:lnTo>
                  <a:lnTo>
                    <a:pt x="1679064" y="136614"/>
                  </a:lnTo>
                  <a:lnTo>
                    <a:pt x="871690" y="372910"/>
                  </a:lnTo>
                  <a:lnTo>
                    <a:pt x="678773" y="332287"/>
                  </a:lnTo>
                  <a:lnTo>
                    <a:pt x="464417" y="420898"/>
                  </a:lnTo>
                  <a:lnTo>
                    <a:pt x="0" y="479972"/>
                  </a:lnTo>
                  <a:close/>
                </a:path>
              </a:pathLst>
            </a:custGeom>
            <a:ln w="28574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65" dirty="0"/>
              <a:t> </a:t>
            </a:r>
            <a:r>
              <a:rPr spc="-25" dirty="0"/>
              <a:t>R-CNN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149" y="1680551"/>
            <a:ext cx="2605887" cy="27480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40038" y="14347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5523" y="2705395"/>
            <a:ext cx="3512185" cy="1750695"/>
            <a:chOff x="945523" y="2705395"/>
            <a:chExt cx="3512185" cy="1750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73" y="3291624"/>
              <a:ext cx="3499478" cy="1157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1873" y="3291624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8" y="0"/>
                  </a:lnTo>
                  <a:lnTo>
                    <a:pt x="2429275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3061550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5" y="1049411"/>
                  </a:moveTo>
                  <a:lnTo>
                    <a:pt x="0" y="1049411"/>
                  </a:lnTo>
                  <a:lnTo>
                    <a:pt x="0" y="0"/>
                  </a:lnTo>
                  <a:lnTo>
                    <a:pt x="1686525" y="0"/>
                  </a:lnTo>
                  <a:lnTo>
                    <a:pt x="1686525" y="1049411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349803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5" y="349804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2036329" y="0"/>
                  </a:lnTo>
                  <a:lnTo>
                    <a:pt x="1686525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3" y="0"/>
                  </a:lnTo>
                  <a:lnTo>
                    <a:pt x="2036329" y="0"/>
                  </a:lnTo>
                  <a:lnTo>
                    <a:pt x="2036329" y="1049412"/>
                  </a:lnTo>
                  <a:lnTo>
                    <a:pt x="1686525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5" y="349804"/>
                  </a:lnTo>
                  <a:lnTo>
                    <a:pt x="2036329" y="0"/>
                  </a:lnTo>
                </a:path>
                <a:path w="2036445" h="1399539">
                  <a:moveTo>
                    <a:pt x="1686525" y="349804"/>
                  </a:moveTo>
                  <a:lnTo>
                    <a:pt x="1686525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68646" y="3427252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ConvNet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1057" y="2064842"/>
            <a:ext cx="2049145" cy="832485"/>
            <a:chOff x="1731057" y="2064842"/>
            <a:chExt cx="2049145" cy="832485"/>
          </a:xfrm>
        </p:grpSpPr>
        <p:sp>
          <p:nvSpPr>
            <p:cNvPr id="14" name="object 14"/>
            <p:cNvSpPr/>
            <p:nvPr/>
          </p:nvSpPr>
          <p:spPr>
            <a:xfrm>
              <a:off x="1737407" y="2307179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29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407" y="2307179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29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362" y="2661568"/>
              <a:ext cx="191445" cy="2352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23958" y="2388092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0" y="0"/>
                  </a:lnTo>
                  <a:lnTo>
                    <a:pt x="565216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23958" y="2388092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0" y="0"/>
                  </a:lnTo>
                  <a:lnTo>
                    <a:pt x="565216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2933" y="2482491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2"/>
                  </a:moveTo>
                  <a:lnTo>
                    <a:pt x="0" y="89372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72933" y="2482491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2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lnTo>
                    <a:pt x="0" y="893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6307" y="2350166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1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7" y="0"/>
                  </a:lnTo>
                  <a:lnTo>
                    <a:pt x="266121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16307" y="2350166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7" y="0"/>
                  </a:lnTo>
                  <a:lnTo>
                    <a:pt x="266121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2481" y="2226659"/>
              <a:ext cx="191445" cy="2352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761" y="2308840"/>
              <a:ext cx="191445" cy="2352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5041" y="2264594"/>
              <a:ext cx="191445" cy="2352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44204" y="2071192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44204" y="2071192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5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5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42100" y="3854780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46750" y="2779763"/>
            <a:ext cx="1270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 through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38300" y="2384837"/>
            <a:ext cx="1226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“conv5”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41450" y="2486160"/>
            <a:ext cx="786130" cy="82550"/>
            <a:chOff x="1341450" y="2486160"/>
            <a:chExt cx="786130" cy="82550"/>
          </a:xfrm>
        </p:grpSpPr>
        <p:sp>
          <p:nvSpPr>
            <p:cNvPr id="36" name="object 36"/>
            <p:cNvSpPr/>
            <p:nvPr/>
          </p:nvSpPr>
          <p:spPr>
            <a:xfrm>
              <a:off x="1341450" y="2527150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1538" y="2486160"/>
              <a:ext cx="105500" cy="819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779774" y="2019262"/>
            <a:ext cx="1614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Crop</a:t>
            </a:r>
            <a:r>
              <a:rPr sz="1400" spc="-4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40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sz="140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025" y="4517595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“Fast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R-CNN”,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Figure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Ross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source</a:t>
            </a:r>
            <a:r>
              <a:rPr sz="600" spc="-10" dirty="0">
                <a:latin typeface="Arial"/>
                <a:cs typeface="Arial"/>
              </a:rPr>
              <a:t>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025" y="2916481"/>
            <a:ext cx="1336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“Backbone” network: </a:t>
            </a:r>
            <a:r>
              <a:rPr sz="1800" dirty="0">
                <a:latin typeface="Calibri"/>
                <a:cs typeface="Calibri"/>
              </a:rPr>
              <a:t>AlexNet,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VGG, </a:t>
            </a:r>
            <a:r>
              <a:rPr sz="1800" spc="-10" dirty="0">
                <a:latin typeface="Calibri"/>
                <a:cs typeface="Calibri"/>
              </a:rPr>
              <a:t>ResNet,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etc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250" y="1544606"/>
            <a:ext cx="14947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Interest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(RoIs)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250" y="2367566"/>
            <a:ext cx="75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5522" y="2705395"/>
            <a:ext cx="3512185" cy="1750695"/>
            <a:chOff x="945522" y="2705395"/>
            <a:chExt cx="3512185" cy="1750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872" y="3291623"/>
              <a:ext cx="3499479" cy="11578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1872" y="3291623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6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6" y="1049411"/>
                  </a:moveTo>
                  <a:lnTo>
                    <a:pt x="0" y="1049411"/>
                  </a:lnTo>
                  <a:lnTo>
                    <a:pt x="0" y="0"/>
                  </a:lnTo>
                  <a:lnTo>
                    <a:pt x="1686526" y="0"/>
                  </a:lnTo>
                  <a:lnTo>
                    <a:pt x="1686526" y="1049411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349803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6" y="349804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2036330" y="0"/>
                  </a:lnTo>
                  <a:lnTo>
                    <a:pt x="1686526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3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6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6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6" y="349804"/>
                  </a:moveTo>
                  <a:lnTo>
                    <a:pt x="1686526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8645" y="3427251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ConvNet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1057" y="2064841"/>
            <a:ext cx="2049145" cy="832485"/>
            <a:chOff x="1731057" y="2064841"/>
            <a:chExt cx="2049145" cy="832485"/>
          </a:xfrm>
        </p:grpSpPr>
        <p:sp>
          <p:nvSpPr>
            <p:cNvPr id="11" name="object 11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362" y="2661567"/>
              <a:ext cx="191445" cy="2352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2"/>
                  </a:moveTo>
                  <a:lnTo>
                    <a:pt x="0" y="89372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2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lnTo>
                    <a:pt x="0" y="893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2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2481" y="2226658"/>
              <a:ext cx="191445" cy="2352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761" y="2308838"/>
              <a:ext cx="191445" cy="235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041" y="2264593"/>
              <a:ext cx="191445" cy="2352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6"/>
                  </a:moveTo>
                  <a:lnTo>
                    <a:pt x="0" y="131846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6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lnTo>
                    <a:pt x="0" y="13184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042099" y="3854779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46750" y="2779762"/>
            <a:ext cx="1270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 through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8300" y="2384836"/>
            <a:ext cx="1226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“conv5”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41449" y="1825462"/>
            <a:ext cx="2103120" cy="742950"/>
            <a:chOff x="1341449" y="1825462"/>
            <a:chExt cx="2103120" cy="742950"/>
          </a:xfrm>
        </p:grpSpPr>
        <p:sp>
          <p:nvSpPr>
            <p:cNvPr id="33" name="object 33"/>
            <p:cNvSpPr/>
            <p:nvPr/>
          </p:nvSpPr>
          <p:spPr>
            <a:xfrm>
              <a:off x="1341449" y="252714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538" y="2486159"/>
              <a:ext cx="105500" cy="819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2564" y="1825462"/>
              <a:ext cx="201566" cy="2015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330" y="1828365"/>
              <a:ext cx="191445" cy="23524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779773" y="2019262"/>
            <a:ext cx="1614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Crop</a:t>
            </a:r>
            <a:r>
              <a:rPr sz="1400" spc="-4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40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sz="140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86099" y="842424"/>
            <a:ext cx="813435" cy="476884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 marR="140335">
              <a:lnSpc>
                <a:spcPct val="100000"/>
              </a:lnSpc>
              <a:spcBef>
                <a:spcPts val="24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r>
              <a:rPr sz="1400" spc="-7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softmax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9119" y="1817886"/>
            <a:ext cx="207811" cy="20135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416501" y="1537867"/>
            <a:ext cx="843915" cy="272415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45"/>
              </a:spcBef>
            </a:pPr>
            <a:r>
              <a:rPr sz="1600" spc="-25" dirty="0">
                <a:latin typeface="Calibri"/>
                <a:cs typeface="Calibri"/>
              </a:rPr>
              <a:t>CNN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3838" y="1339796"/>
            <a:ext cx="201566" cy="20156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779775" y="1536987"/>
            <a:ext cx="147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libri"/>
                <a:cs typeface="Calibri"/>
              </a:rPr>
              <a:t>Per-</a:t>
            </a:r>
            <a:r>
              <a:rPr sz="1400" spc="-10" dirty="0">
                <a:latin typeface="Calibri"/>
                <a:cs typeface="Calibri"/>
              </a:rPr>
              <a:t>Region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6552" y="825306"/>
            <a:ext cx="826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9492C"/>
                </a:solidFill>
                <a:latin typeface="Calibri"/>
                <a:cs typeface="Calibri"/>
              </a:rPr>
              <a:t>Object </a:t>
            </a:r>
            <a:r>
              <a:rPr sz="1800" spc="-20" dirty="0">
                <a:solidFill>
                  <a:srgbClr val="C9492C"/>
                </a:solidFill>
                <a:latin typeface="Calibri"/>
                <a:cs typeface="Calibri"/>
              </a:rPr>
              <a:t>category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94785" y="1337820"/>
            <a:ext cx="201566" cy="20156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008748" y="1015774"/>
            <a:ext cx="643890" cy="272415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79775" y="1028425"/>
            <a:ext cx="744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Box</a:t>
            </a:r>
            <a:r>
              <a:rPr sz="1400" spc="-7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offset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1960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65" dirty="0"/>
              <a:t> </a:t>
            </a:r>
            <a:r>
              <a:rPr spc="-25" dirty="0"/>
              <a:t>R-CNN</a:t>
            </a: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47149" y="1680551"/>
            <a:ext cx="2605887" cy="274800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640038" y="14347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025" y="4517595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“Fast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R-CNN”,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Figure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Ross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9"/>
              </a:rPr>
              <a:t>source</a:t>
            </a:r>
            <a:r>
              <a:rPr sz="600" spc="-10" dirty="0">
                <a:latin typeface="Arial"/>
                <a:cs typeface="Arial"/>
              </a:rPr>
              <a:t>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025" y="2916481"/>
            <a:ext cx="1336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“Backbone” network: </a:t>
            </a:r>
            <a:r>
              <a:rPr sz="1800" dirty="0">
                <a:latin typeface="Calibri"/>
                <a:cs typeface="Calibri"/>
              </a:rPr>
              <a:t>AlexNet,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VGG, </a:t>
            </a:r>
            <a:r>
              <a:rPr sz="1800" spc="-10" dirty="0">
                <a:latin typeface="Calibri"/>
                <a:cs typeface="Calibri"/>
              </a:rPr>
              <a:t>ResNet,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etc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250" y="1544606"/>
            <a:ext cx="14947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Interest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(RoIs)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1250" y="2367566"/>
            <a:ext cx="75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5522" y="2705395"/>
            <a:ext cx="3512185" cy="1750695"/>
            <a:chOff x="945522" y="2705395"/>
            <a:chExt cx="3512185" cy="1750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872" y="3291623"/>
              <a:ext cx="3499479" cy="11578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1872" y="3291623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65"/>
                  </a:moveTo>
                  <a:lnTo>
                    <a:pt x="1070203" y="0"/>
                  </a:lnTo>
                  <a:lnTo>
                    <a:pt x="3499479" y="0"/>
                  </a:lnTo>
                  <a:lnTo>
                    <a:pt x="2429276" y="1157865"/>
                  </a:lnTo>
                  <a:lnTo>
                    <a:pt x="0" y="115786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7407" y="3061549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26" y="1049411"/>
                  </a:moveTo>
                  <a:lnTo>
                    <a:pt x="0" y="1049411"/>
                  </a:lnTo>
                  <a:lnTo>
                    <a:pt x="0" y="0"/>
                  </a:lnTo>
                  <a:lnTo>
                    <a:pt x="1686526" y="0"/>
                  </a:lnTo>
                  <a:lnTo>
                    <a:pt x="1686526" y="1049411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3933" y="2711745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16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349803" y="1049412"/>
                  </a:lnTo>
                  <a:lnTo>
                    <a:pt x="0" y="1399216"/>
                  </a:lnTo>
                  <a:close/>
                </a:path>
              </a:pathLst>
            </a:custGeom>
            <a:solidFill>
              <a:srgbClr val="CBCBCB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7407" y="2711745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26" y="349804"/>
                  </a:moveTo>
                  <a:lnTo>
                    <a:pt x="0" y="349804"/>
                  </a:lnTo>
                  <a:lnTo>
                    <a:pt x="349803" y="0"/>
                  </a:lnTo>
                  <a:lnTo>
                    <a:pt x="2036330" y="0"/>
                  </a:lnTo>
                  <a:lnTo>
                    <a:pt x="1686526" y="349804"/>
                  </a:lnTo>
                  <a:close/>
                </a:path>
              </a:pathLst>
            </a:custGeom>
            <a:solidFill>
              <a:srgbClr val="FFFFFF">
                <a:alpha val="9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7407" y="2711745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804"/>
                  </a:moveTo>
                  <a:lnTo>
                    <a:pt x="349803" y="0"/>
                  </a:lnTo>
                  <a:lnTo>
                    <a:pt x="2036330" y="0"/>
                  </a:lnTo>
                  <a:lnTo>
                    <a:pt x="2036330" y="1049412"/>
                  </a:lnTo>
                  <a:lnTo>
                    <a:pt x="1686526" y="1399216"/>
                  </a:lnTo>
                  <a:lnTo>
                    <a:pt x="0" y="1399216"/>
                  </a:lnTo>
                  <a:lnTo>
                    <a:pt x="0" y="349804"/>
                  </a:lnTo>
                  <a:close/>
                </a:path>
                <a:path w="2036445" h="1399539">
                  <a:moveTo>
                    <a:pt x="0" y="349804"/>
                  </a:moveTo>
                  <a:lnTo>
                    <a:pt x="1686526" y="349804"/>
                  </a:lnTo>
                  <a:lnTo>
                    <a:pt x="2036330" y="0"/>
                  </a:lnTo>
                </a:path>
                <a:path w="2036445" h="1399539">
                  <a:moveTo>
                    <a:pt x="1686526" y="349804"/>
                  </a:moveTo>
                  <a:lnTo>
                    <a:pt x="1686526" y="1399216"/>
                  </a:lnTo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8645" y="3427251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ConvNet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1057" y="2064841"/>
            <a:ext cx="2049145" cy="832485"/>
            <a:chOff x="1731057" y="2064841"/>
            <a:chExt cx="2049145" cy="832485"/>
          </a:xfrm>
        </p:grpSpPr>
        <p:sp>
          <p:nvSpPr>
            <p:cNvPr id="11" name="object 11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1" y="343775"/>
                  </a:moveTo>
                  <a:lnTo>
                    <a:pt x="0" y="343775"/>
                  </a:ln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37407" y="2307178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75"/>
                  </a:moveTo>
                  <a:lnTo>
                    <a:pt x="317748" y="0"/>
                  </a:lnTo>
                  <a:lnTo>
                    <a:pt x="2036330" y="0"/>
                  </a:lnTo>
                  <a:lnTo>
                    <a:pt x="1718581" y="343775"/>
                  </a:lnTo>
                  <a:lnTo>
                    <a:pt x="0" y="343775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362" y="2661567"/>
              <a:ext cx="191445" cy="2352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5" y="219228"/>
                  </a:moveTo>
                  <a:lnTo>
                    <a:pt x="0" y="219228"/>
                  </a:ln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3957" y="2388091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28"/>
                  </a:moveTo>
                  <a:lnTo>
                    <a:pt x="202631" y="0"/>
                  </a:lnTo>
                  <a:lnTo>
                    <a:pt x="565217" y="0"/>
                  </a:lnTo>
                  <a:lnTo>
                    <a:pt x="362585" y="219228"/>
                  </a:lnTo>
                  <a:lnTo>
                    <a:pt x="0" y="219228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701" y="89372"/>
                  </a:moveTo>
                  <a:lnTo>
                    <a:pt x="0" y="89372"/>
                  </a:ln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72932" y="2482490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2"/>
                  </a:moveTo>
                  <a:lnTo>
                    <a:pt x="82606" y="0"/>
                  </a:lnTo>
                  <a:lnTo>
                    <a:pt x="643307" y="0"/>
                  </a:lnTo>
                  <a:lnTo>
                    <a:pt x="560701" y="89372"/>
                  </a:lnTo>
                  <a:lnTo>
                    <a:pt x="0" y="89372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2" y="257057"/>
                  </a:moveTo>
                  <a:lnTo>
                    <a:pt x="0" y="257057"/>
                  </a:ln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16307" y="2350165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7"/>
                  </a:moveTo>
                  <a:lnTo>
                    <a:pt x="237595" y="0"/>
                  </a:lnTo>
                  <a:lnTo>
                    <a:pt x="503717" y="0"/>
                  </a:lnTo>
                  <a:lnTo>
                    <a:pt x="266122" y="257057"/>
                  </a:lnTo>
                  <a:lnTo>
                    <a:pt x="0" y="25705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2481" y="2226658"/>
              <a:ext cx="191445" cy="2352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761" y="2308838"/>
              <a:ext cx="191445" cy="235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041" y="2264593"/>
              <a:ext cx="191445" cy="2352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44204" y="207119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31950" y="2111421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0" y="131846"/>
                  </a:moveTo>
                  <a:lnTo>
                    <a:pt x="0" y="131846"/>
                  </a:ln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03120" y="2102764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6"/>
                  </a:moveTo>
                  <a:lnTo>
                    <a:pt x="121864" y="0"/>
                  </a:lnTo>
                  <a:lnTo>
                    <a:pt x="418105" y="0"/>
                  </a:lnTo>
                  <a:lnTo>
                    <a:pt x="296240" y="131846"/>
                  </a:lnTo>
                  <a:lnTo>
                    <a:pt x="0" y="131846"/>
                  </a:lnTo>
                  <a:close/>
                </a:path>
              </a:pathLst>
            </a:custGeom>
            <a:ln w="12699">
              <a:solidFill>
                <a:srgbClr val="1C7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042099" y="3854779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46750" y="2779762"/>
            <a:ext cx="1270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 through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ConvNet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8300" y="2384836"/>
            <a:ext cx="1226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“conv5”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41449" y="1817886"/>
            <a:ext cx="2392680" cy="873125"/>
            <a:chOff x="1341449" y="1817886"/>
            <a:chExt cx="2392680" cy="873125"/>
          </a:xfrm>
        </p:grpSpPr>
        <p:sp>
          <p:nvSpPr>
            <p:cNvPr id="33" name="object 33"/>
            <p:cNvSpPr/>
            <p:nvPr/>
          </p:nvSpPr>
          <p:spPr>
            <a:xfrm>
              <a:off x="1341449" y="252714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3" y="0"/>
                  </a:lnTo>
                </a:path>
              </a:pathLst>
            </a:custGeom>
            <a:ln w="19049">
              <a:solidFill>
                <a:srgbClr val="C949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538" y="2486159"/>
              <a:ext cx="105500" cy="819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9119" y="1817886"/>
              <a:ext cx="207811" cy="2013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2564" y="1825462"/>
              <a:ext cx="201566" cy="2015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330" y="1828365"/>
              <a:ext cx="191445" cy="23524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735500" y="2021425"/>
              <a:ext cx="1984375" cy="655320"/>
            </a:xfrm>
            <a:custGeom>
              <a:avLst/>
              <a:gdLst/>
              <a:ahLst/>
              <a:cxnLst/>
              <a:rect l="l" t="t" r="r" b="b"/>
              <a:pathLst>
                <a:path w="1984375" h="655319">
                  <a:moveTo>
                    <a:pt x="0" y="0"/>
                  </a:moveTo>
                  <a:lnTo>
                    <a:pt x="1984199" y="0"/>
                  </a:lnTo>
                  <a:lnTo>
                    <a:pt x="1984199" y="655199"/>
                  </a:lnTo>
                  <a:lnTo>
                    <a:pt x="0" y="6551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79773" y="2019262"/>
            <a:ext cx="1614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Crop</a:t>
            </a:r>
            <a:r>
              <a:rPr sz="1400" spc="-4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40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sz="140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86099" y="842424"/>
            <a:ext cx="813435" cy="476884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 marR="140335">
              <a:lnSpc>
                <a:spcPct val="100000"/>
              </a:lnSpc>
              <a:spcBef>
                <a:spcPts val="24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r>
              <a:rPr sz="1400" spc="-7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softmax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16501" y="1537867"/>
            <a:ext cx="843915" cy="272415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45"/>
              </a:spcBef>
            </a:pPr>
            <a:r>
              <a:rPr sz="1600" spc="-25" dirty="0">
                <a:latin typeface="Calibri"/>
                <a:cs typeface="Calibri"/>
              </a:rPr>
              <a:t>CNN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3838" y="1339796"/>
            <a:ext cx="201566" cy="20156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779775" y="1536987"/>
            <a:ext cx="147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libri"/>
                <a:cs typeface="Calibri"/>
              </a:rPr>
              <a:t>Per-</a:t>
            </a:r>
            <a:r>
              <a:rPr sz="1400" spc="-10" dirty="0">
                <a:latin typeface="Calibri"/>
                <a:cs typeface="Calibri"/>
              </a:rPr>
              <a:t>Region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6552" y="825306"/>
            <a:ext cx="826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9492C"/>
                </a:solidFill>
                <a:latin typeface="Calibri"/>
                <a:cs typeface="Calibri"/>
              </a:rPr>
              <a:t>Object </a:t>
            </a:r>
            <a:r>
              <a:rPr sz="1800" spc="-20" dirty="0">
                <a:solidFill>
                  <a:srgbClr val="C9492C"/>
                </a:solidFill>
                <a:latin typeface="Calibri"/>
                <a:cs typeface="Calibri"/>
              </a:rPr>
              <a:t>category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94785" y="1337820"/>
            <a:ext cx="201566" cy="20156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008748" y="1015774"/>
            <a:ext cx="643890" cy="272415"/>
          </a:xfrm>
          <a:prstGeom prst="rect">
            <a:avLst/>
          </a:prstGeom>
          <a:ln w="19049">
            <a:solidFill>
              <a:srgbClr val="29AE8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Linear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79775" y="1028425"/>
            <a:ext cx="744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9492C"/>
                </a:solidFill>
                <a:latin typeface="Calibri"/>
                <a:cs typeface="Calibri"/>
              </a:rPr>
              <a:t>Box</a:t>
            </a:r>
            <a:r>
              <a:rPr sz="1400" spc="-7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9492C"/>
                </a:solidFill>
                <a:latin typeface="Calibri"/>
                <a:cs typeface="Calibri"/>
              </a:rPr>
              <a:t>offset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1960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spc="-65" dirty="0"/>
              <a:t> </a:t>
            </a:r>
            <a:r>
              <a:rPr spc="-25" dirty="0"/>
              <a:t>R-CNN</a:t>
            </a: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47149" y="1680551"/>
            <a:ext cx="2605887" cy="274800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6640038" y="14347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025" y="4517595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“Fast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R-CNN”,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ICCV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Figure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copyright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Ross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Girshick,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9"/>
              </a:rPr>
              <a:t>source</a:t>
            </a:r>
            <a:r>
              <a:rPr sz="600" spc="-10" dirty="0">
                <a:latin typeface="Arial"/>
                <a:cs typeface="Arial"/>
              </a:rPr>
              <a:t>.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Reproduced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250" y="1544606"/>
            <a:ext cx="1318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Interest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(RoIs)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1250" y="2093246"/>
            <a:ext cx="149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1250" y="2367566"/>
            <a:ext cx="75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025" y="2916481"/>
            <a:ext cx="1336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“Backbone” network: </a:t>
            </a:r>
            <a:r>
              <a:rPr sz="1800" dirty="0">
                <a:latin typeface="Calibri"/>
                <a:cs typeface="Calibri"/>
              </a:rPr>
              <a:t>AlexNet,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VGG, </a:t>
            </a:r>
            <a:r>
              <a:rPr sz="1800" spc="-10" dirty="0">
                <a:latin typeface="Calibri"/>
                <a:cs typeface="Calibri"/>
              </a:rPr>
              <a:t>ResNet,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etc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1465400"/>
            <a:ext cx="2486660" cy="2152650"/>
            <a:chOff x="133999" y="1465400"/>
            <a:chExt cx="2486660" cy="2152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800" y="120547"/>
            <a:ext cx="7886700" cy="994172"/>
          </a:xfrm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8" name="object 8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69700" y="1281062"/>
            <a:ext cx="2680970" cy="2326005"/>
            <a:chOff x="3469700" y="1281062"/>
            <a:chExt cx="2680970" cy="2326005"/>
          </a:xfrm>
        </p:grpSpPr>
        <p:sp>
          <p:nvSpPr>
            <p:cNvPr id="12" name="object 12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27725" y="4374035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0200" y="931223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424" y="1858025"/>
              <a:ext cx="4485005" cy="1520825"/>
            </a:xfrm>
            <a:custGeom>
              <a:avLst/>
              <a:gdLst/>
              <a:ahLst/>
              <a:cxnLst/>
              <a:rect l="l" t="t" r="r" b="b"/>
              <a:pathLst>
                <a:path w="4485005" h="1520825">
                  <a:moveTo>
                    <a:pt x="3276599" y="0"/>
                  </a:moveTo>
                  <a:lnTo>
                    <a:pt x="4484699" y="0"/>
                  </a:lnTo>
                  <a:lnTo>
                    <a:pt x="4484699" y="1520699"/>
                  </a:lnTo>
                  <a:lnTo>
                    <a:pt x="3276599" y="1520699"/>
                  </a:lnTo>
                  <a:lnTo>
                    <a:pt x="3276599" y="0"/>
                  </a:lnTo>
                  <a:close/>
                </a:path>
                <a:path w="44850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048356" y="395951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6294" y="2002135"/>
            <a:ext cx="541655" cy="1360805"/>
            <a:chOff x="2776962" y="1861228"/>
            <a:chExt cx="541655" cy="1360805"/>
          </a:xfrm>
        </p:grpSpPr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71698" y="2540109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27725" y="4374035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3306" y="1055077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28600" y="-90212"/>
            <a:ext cx="7886700" cy="994172"/>
          </a:xfrm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05556" y="3909741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86975" y="1762774"/>
            <a:ext cx="1322705" cy="1635125"/>
            <a:chOff x="4286975" y="1762774"/>
            <a:chExt cx="1322705" cy="1635125"/>
          </a:xfrm>
        </p:grpSpPr>
        <p:sp>
          <p:nvSpPr>
            <p:cNvPr id="18" name="object 18"/>
            <p:cNvSpPr/>
            <p:nvPr/>
          </p:nvSpPr>
          <p:spPr>
            <a:xfrm>
              <a:off x="4382225" y="1781824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06025" y="1858024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51100" y="504121"/>
            <a:ext cx="861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“Snap”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4527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0" y="1470573"/>
          <a:ext cx="2486658" cy="212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1100" y="504121"/>
            <a:ext cx="861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“Snap”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1000" y="127188"/>
            <a:ext cx="502725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99800" y="1772563"/>
            <a:ext cx="22771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Q: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resize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e.g.,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512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tensor?.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0" y="1470573"/>
          <a:ext cx="2486658" cy="212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1100" y="504121"/>
            <a:ext cx="861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“Snap”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55900" y="353671"/>
            <a:ext cx="1572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Divide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25" dirty="0">
                <a:latin typeface="Arial"/>
                <a:cs typeface="Arial"/>
              </a:rPr>
              <a:t> 2x2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(roughly) </a:t>
            </a:r>
            <a:r>
              <a:rPr sz="1600" dirty="0">
                <a:latin typeface="Arial"/>
                <a:cs typeface="Arial"/>
              </a:rPr>
              <a:t>equal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subregions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4527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99800" y="1772563"/>
            <a:ext cx="22771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Q: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resize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e.g.,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512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tensor?.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0" y="1470573"/>
          <a:ext cx="2486658" cy="212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303285" y="2022237"/>
            <a:ext cx="769620" cy="775970"/>
            <a:chOff x="7303285" y="2022237"/>
            <a:chExt cx="769620" cy="775970"/>
          </a:xfrm>
        </p:grpSpPr>
        <p:sp>
          <p:nvSpPr>
            <p:cNvPr id="18" name="object 18"/>
            <p:cNvSpPr/>
            <p:nvPr/>
          </p:nvSpPr>
          <p:spPr>
            <a:xfrm>
              <a:off x="7308124" y="2196276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2"/>
                  </a:moveTo>
                  <a:lnTo>
                    <a:pt x="0" y="596622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98448" y="2026999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9"/>
                  </a:moveTo>
                  <a:lnTo>
                    <a:pt x="0" y="169276"/>
                  </a:lnTo>
                  <a:lnTo>
                    <a:pt x="169276" y="0"/>
                  </a:lnTo>
                  <a:lnTo>
                    <a:pt x="169276" y="596622"/>
                  </a:lnTo>
                  <a:lnTo>
                    <a:pt x="0" y="7658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8124" y="2026999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6"/>
                  </a:moveTo>
                  <a:lnTo>
                    <a:pt x="0" y="169276"/>
                  </a:lnTo>
                  <a:lnTo>
                    <a:pt x="169276" y="0"/>
                  </a:lnTo>
                  <a:lnTo>
                    <a:pt x="759599" y="0"/>
                  </a:lnTo>
                  <a:lnTo>
                    <a:pt x="590323" y="16927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8048" y="2026999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6" y="169276"/>
                  </a:moveTo>
                  <a:lnTo>
                    <a:pt x="169352" y="0"/>
                  </a:lnTo>
                  <a:lnTo>
                    <a:pt x="759676" y="0"/>
                  </a:lnTo>
                  <a:lnTo>
                    <a:pt x="759676" y="596622"/>
                  </a:lnTo>
                  <a:lnTo>
                    <a:pt x="590399" y="765899"/>
                  </a:lnTo>
                  <a:lnTo>
                    <a:pt x="76" y="765899"/>
                  </a:lnTo>
                  <a:lnTo>
                    <a:pt x="76" y="169276"/>
                  </a:lnTo>
                  <a:close/>
                </a:path>
                <a:path w="760095" h="766444">
                  <a:moveTo>
                    <a:pt x="76" y="169276"/>
                  </a:moveTo>
                  <a:lnTo>
                    <a:pt x="590399" y="169276"/>
                  </a:lnTo>
                  <a:lnTo>
                    <a:pt x="759676" y="0"/>
                  </a:lnTo>
                </a:path>
                <a:path w="760095" h="766444">
                  <a:moveTo>
                    <a:pt x="590399" y="169276"/>
                  </a:moveTo>
                  <a:lnTo>
                    <a:pt x="590399" y="765899"/>
                  </a:lnTo>
                </a:path>
                <a:path w="760095" h="766444">
                  <a:moveTo>
                    <a:pt x="297638" y="178799"/>
                  </a:moveTo>
                  <a:lnTo>
                    <a:pt x="295238" y="765899"/>
                  </a:lnTo>
                </a:path>
                <a:path w="760095" h="766444">
                  <a:moveTo>
                    <a:pt x="590399" y="467588"/>
                  </a:moveTo>
                  <a:lnTo>
                    <a:pt x="0" y="47238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51100" y="504121"/>
            <a:ext cx="861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“Snap”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55900" y="353671"/>
            <a:ext cx="1572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Divide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25" dirty="0">
                <a:latin typeface="Arial"/>
                <a:cs typeface="Arial"/>
              </a:rPr>
              <a:t> 2x2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(roughly) </a:t>
            </a:r>
            <a:r>
              <a:rPr sz="1600" dirty="0">
                <a:latin typeface="Arial"/>
                <a:cs typeface="Arial"/>
              </a:rPr>
              <a:t>equal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subregions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10650" y="2413489"/>
            <a:ext cx="829310" cy="123189"/>
            <a:chOff x="6310650" y="2413489"/>
            <a:chExt cx="829310" cy="123189"/>
          </a:xfrm>
        </p:grpSpPr>
        <p:sp>
          <p:nvSpPr>
            <p:cNvPr id="25" name="object 25"/>
            <p:cNvSpPr/>
            <p:nvPr/>
          </p:nvSpPr>
          <p:spPr>
            <a:xfrm>
              <a:off x="6310650" y="2474975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712" y="2413489"/>
              <a:ext cx="158250" cy="12297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298150" y="1420447"/>
            <a:ext cx="1437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Max-</a:t>
            </a:r>
            <a:r>
              <a:rPr sz="1600" dirty="0">
                <a:latin typeface="Arial"/>
                <a:cs typeface="Arial"/>
              </a:rPr>
              <a:t>pool </a:t>
            </a:r>
            <a:r>
              <a:rPr sz="1600" spc="-10" dirty="0">
                <a:latin typeface="Arial"/>
                <a:cs typeface="Arial"/>
              </a:rPr>
              <a:t>within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subregion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4746" y="2915562"/>
            <a:ext cx="21196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60680" indent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Region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2;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practice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e.g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7)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87090" y="3769002"/>
            <a:ext cx="22332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always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size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input </a:t>
            </a:r>
            <a:r>
              <a:rPr sz="1400" dirty="0">
                <a:latin typeface="Arial"/>
                <a:cs typeface="Arial"/>
              </a:rPr>
              <a:t>regions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sizes!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4527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69700" y="1470573"/>
          <a:ext cx="2486658" cy="212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28575">
                      <a:solidFill>
                        <a:srgbClr val="4A86E7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38100">
                      <a:solidFill>
                        <a:srgbClr val="4A86E7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38100">
                      <a:solidFill>
                        <a:srgbClr val="4A86E7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7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4A86E7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303285" y="2022237"/>
            <a:ext cx="769620" cy="775970"/>
            <a:chOff x="7303285" y="2022237"/>
            <a:chExt cx="769620" cy="775970"/>
          </a:xfrm>
        </p:grpSpPr>
        <p:sp>
          <p:nvSpPr>
            <p:cNvPr id="18" name="object 18"/>
            <p:cNvSpPr/>
            <p:nvPr/>
          </p:nvSpPr>
          <p:spPr>
            <a:xfrm>
              <a:off x="7308124" y="2196276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2"/>
                  </a:moveTo>
                  <a:lnTo>
                    <a:pt x="0" y="596622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98448" y="2026999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9"/>
                  </a:moveTo>
                  <a:lnTo>
                    <a:pt x="0" y="169276"/>
                  </a:lnTo>
                  <a:lnTo>
                    <a:pt x="169276" y="0"/>
                  </a:lnTo>
                  <a:lnTo>
                    <a:pt x="169276" y="596622"/>
                  </a:lnTo>
                  <a:lnTo>
                    <a:pt x="0" y="7658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8124" y="2026999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6"/>
                  </a:moveTo>
                  <a:lnTo>
                    <a:pt x="0" y="169276"/>
                  </a:lnTo>
                  <a:lnTo>
                    <a:pt x="169276" y="0"/>
                  </a:lnTo>
                  <a:lnTo>
                    <a:pt x="759599" y="0"/>
                  </a:lnTo>
                  <a:lnTo>
                    <a:pt x="590323" y="16927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8048" y="2026999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6" y="169276"/>
                  </a:moveTo>
                  <a:lnTo>
                    <a:pt x="169352" y="0"/>
                  </a:lnTo>
                  <a:lnTo>
                    <a:pt x="759676" y="0"/>
                  </a:lnTo>
                  <a:lnTo>
                    <a:pt x="759676" y="596622"/>
                  </a:lnTo>
                  <a:lnTo>
                    <a:pt x="590399" y="765899"/>
                  </a:lnTo>
                  <a:lnTo>
                    <a:pt x="76" y="765899"/>
                  </a:lnTo>
                  <a:lnTo>
                    <a:pt x="76" y="169276"/>
                  </a:lnTo>
                  <a:close/>
                </a:path>
                <a:path w="760095" h="766444">
                  <a:moveTo>
                    <a:pt x="76" y="169276"/>
                  </a:moveTo>
                  <a:lnTo>
                    <a:pt x="590399" y="169276"/>
                  </a:lnTo>
                  <a:lnTo>
                    <a:pt x="759676" y="0"/>
                  </a:lnTo>
                </a:path>
                <a:path w="760095" h="766444">
                  <a:moveTo>
                    <a:pt x="590399" y="169276"/>
                  </a:moveTo>
                  <a:lnTo>
                    <a:pt x="590399" y="765899"/>
                  </a:lnTo>
                </a:path>
                <a:path w="760095" h="766444">
                  <a:moveTo>
                    <a:pt x="297638" y="178799"/>
                  </a:moveTo>
                  <a:lnTo>
                    <a:pt x="295238" y="765899"/>
                  </a:lnTo>
                </a:path>
                <a:path w="760095" h="766444">
                  <a:moveTo>
                    <a:pt x="590399" y="467588"/>
                  </a:moveTo>
                  <a:lnTo>
                    <a:pt x="0" y="47238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51100" y="504121"/>
            <a:ext cx="861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“Snap”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55900" y="353671"/>
            <a:ext cx="1572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Divide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25" dirty="0">
                <a:latin typeface="Arial"/>
                <a:cs typeface="Arial"/>
              </a:rPr>
              <a:t> 2x2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(roughly) </a:t>
            </a:r>
            <a:r>
              <a:rPr sz="1600" dirty="0">
                <a:latin typeface="Arial"/>
                <a:cs typeface="Arial"/>
              </a:rPr>
              <a:t>equal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subregions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10650" y="2413489"/>
            <a:ext cx="829310" cy="123189"/>
            <a:chOff x="6310650" y="2413489"/>
            <a:chExt cx="829310" cy="123189"/>
          </a:xfrm>
        </p:grpSpPr>
        <p:sp>
          <p:nvSpPr>
            <p:cNvPr id="25" name="object 25"/>
            <p:cNvSpPr/>
            <p:nvPr/>
          </p:nvSpPr>
          <p:spPr>
            <a:xfrm>
              <a:off x="6310650" y="2474975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712" y="2413489"/>
              <a:ext cx="158250" cy="12297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298150" y="1420447"/>
            <a:ext cx="1437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Max-</a:t>
            </a:r>
            <a:r>
              <a:rPr sz="1600" dirty="0">
                <a:latin typeface="Arial"/>
                <a:cs typeface="Arial"/>
              </a:rPr>
              <a:t>pool </a:t>
            </a:r>
            <a:r>
              <a:rPr sz="1600" spc="-10" dirty="0">
                <a:latin typeface="Arial"/>
                <a:cs typeface="Arial"/>
              </a:rPr>
              <a:t>within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subregion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025" y="4457410"/>
            <a:ext cx="16484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2015.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40278" y="479550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4746" y="2915562"/>
            <a:ext cx="21196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60680" indent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Region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2;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practice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e.g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7)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87090" y="3769002"/>
            <a:ext cx="22332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always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size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input </a:t>
            </a:r>
            <a:r>
              <a:rPr sz="1400" dirty="0">
                <a:latin typeface="Arial"/>
                <a:cs typeface="Arial"/>
              </a:rPr>
              <a:t>regions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sizes!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31850" y="4276697"/>
            <a:ext cx="4090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1600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16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CC0000"/>
                </a:solidFill>
                <a:latin typeface="Arial"/>
                <a:cs typeface="Arial"/>
              </a:rPr>
              <a:t>Region</a:t>
            </a:r>
            <a:r>
              <a:rPr sz="160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CC0000"/>
                </a:solidFill>
                <a:latin typeface="Arial"/>
                <a:cs typeface="Arial"/>
              </a:rPr>
              <a:t>features</a:t>
            </a:r>
            <a:r>
              <a:rPr sz="160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CC0000"/>
                </a:solidFill>
                <a:latin typeface="Arial"/>
                <a:cs typeface="Arial"/>
              </a:rPr>
              <a:t>slightly</a:t>
            </a:r>
            <a:r>
              <a:rPr sz="160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CC0000"/>
                </a:solidFill>
                <a:latin typeface="Arial"/>
                <a:cs typeface="Arial"/>
              </a:rPr>
              <a:t>misaligned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4527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30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25" dirty="0"/>
              <a:t> </a:t>
            </a:r>
            <a:r>
              <a:rPr spc="-20" dirty="0"/>
              <a:t>Pool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25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74" y="1701038"/>
            <a:ext cx="2093698" cy="1812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473" y="1083190"/>
            <a:ext cx="167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90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Semantic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43" y="989215"/>
            <a:ext cx="1181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Object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9001" y="910864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Instance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476" y="359350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7775" y="1743174"/>
            <a:ext cx="2093699" cy="1798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7425" y="1743174"/>
            <a:ext cx="2106875" cy="181229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662589" y="3517305"/>
            <a:ext cx="1482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0964" y="359350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3790" y="359350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0502" y="4333862"/>
            <a:ext cx="1348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1650" y="4295483"/>
            <a:ext cx="12001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83750" y="3979274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9" y="0"/>
                </a:moveTo>
                <a:lnTo>
                  <a:pt x="2060991" y="40343"/>
                </a:lnTo>
                <a:lnTo>
                  <a:pt x="2043877" y="77378"/>
                </a:lnTo>
                <a:lnTo>
                  <a:pt x="2017021" y="110047"/>
                </a:lnTo>
                <a:lnTo>
                  <a:pt x="1981791" y="137295"/>
                </a:lnTo>
                <a:lnTo>
                  <a:pt x="1939550" y="158066"/>
                </a:lnTo>
                <a:lnTo>
                  <a:pt x="1891666" y="171303"/>
                </a:lnTo>
                <a:lnTo>
                  <a:pt x="1839503" y="175949"/>
                </a:lnTo>
                <a:lnTo>
                  <a:pt x="1260996" y="175949"/>
                </a:lnTo>
                <a:lnTo>
                  <a:pt x="1208833" y="180596"/>
                </a:lnTo>
                <a:lnTo>
                  <a:pt x="1160949" y="193833"/>
                </a:lnTo>
                <a:lnTo>
                  <a:pt x="1118708" y="214604"/>
                </a:lnTo>
                <a:lnTo>
                  <a:pt x="1083478" y="241852"/>
                </a:lnTo>
                <a:lnTo>
                  <a:pt x="1056622" y="274521"/>
                </a:lnTo>
                <a:lnTo>
                  <a:pt x="1039508" y="311556"/>
                </a:lnTo>
                <a:lnTo>
                  <a:pt x="1033499" y="351899"/>
                </a:lnTo>
                <a:lnTo>
                  <a:pt x="1027491" y="311556"/>
                </a:lnTo>
                <a:lnTo>
                  <a:pt x="1010377" y="274521"/>
                </a:lnTo>
                <a:lnTo>
                  <a:pt x="983521" y="241852"/>
                </a:lnTo>
                <a:lnTo>
                  <a:pt x="948291" y="214604"/>
                </a:lnTo>
                <a:lnTo>
                  <a:pt x="906050" y="193833"/>
                </a:lnTo>
                <a:lnTo>
                  <a:pt x="858166" y="180596"/>
                </a:lnTo>
                <a:lnTo>
                  <a:pt x="8060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31924" y="4333862"/>
            <a:ext cx="1743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just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87398" y="1685578"/>
            <a:ext cx="2174875" cy="1835150"/>
            <a:chOff x="2287398" y="1685578"/>
            <a:chExt cx="2174875" cy="183515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1184" y="1697874"/>
              <a:ext cx="2137939" cy="18186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67399" y="2067287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9" y="1154006"/>
                  </a:moveTo>
                  <a:lnTo>
                    <a:pt x="1082551" y="1063843"/>
                  </a:lnTo>
                  <a:lnTo>
                    <a:pt x="1027537" y="919567"/>
                  </a:lnTo>
                  <a:lnTo>
                    <a:pt x="899079" y="937630"/>
                  </a:lnTo>
                  <a:lnTo>
                    <a:pt x="871585" y="838461"/>
                  </a:lnTo>
                  <a:lnTo>
                    <a:pt x="825711" y="640122"/>
                  </a:lnTo>
                  <a:lnTo>
                    <a:pt x="807331" y="486815"/>
                  </a:lnTo>
                  <a:lnTo>
                    <a:pt x="642188" y="387670"/>
                  </a:lnTo>
                  <a:lnTo>
                    <a:pt x="394487" y="306514"/>
                  </a:lnTo>
                  <a:lnTo>
                    <a:pt x="247700" y="270438"/>
                  </a:lnTo>
                  <a:lnTo>
                    <a:pt x="110103" y="288501"/>
                  </a:lnTo>
                  <a:lnTo>
                    <a:pt x="0" y="261457"/>
                  </a:lnTo>
                  <a:lnTo>
                    <a:pt x="60425" y="190687"/>
                  </a:lnTo>
                  <a:lnTo>
                    <a:pt x="366968" y="162263"/>
                  </a:lnTo>
                  <a:lnTo>
                    <a:pt x="697253" y="261457"/>
                  </a:lnTo>
                  <a:lnTo>
                    <a:pt x="926599" y="333583"/>
                  </a:lnTo>
                  <a:lnTo>
                    <a:pt x="1009183" y="306514"/>
                  </a:lnTo>
                  <a:lnTo>
                    <a:pt x="972473" y="153282"/>
                  </a:lnTo>
                  <a:lnTo>
                    <a:pt x="972473" y="36075"/>
                  </a:lnTo>
                  <a:lnTo>
                    <a:pt x="1027537" y="27043"/>
                  </a:lnTo>
                  <a:lnTo>
                    <a:pt x="1183464" y="153282"/>
                  </a:lnTo>
                  <a:lnTo>
                    <a:pt x="1431165" y="135244"/>
                  </a:lnTo>
                  <a:lnTo>
                    <a:pt x="1577952" y="0"/>
                  </a:lnTo>
                  <a:lnTo>
                    <a:pt x="1642181" y="27043"/>
                  </a:lnTo>
                  <a:lnTo>
                    <a:pt x="1632991" y="252451"/>
                  </a:lnTo>
                  <a:lnTo>
                    <a:pt x="1596333" y="468827"/>
                  </a:lnTo>
                  <a:lnTo>
                    <a:pt x="1559597" y="540928"/>
                  </a:lnTo>
                  <a:lnTo>
                    <a:pt x="1623826" y="622084"/>
                  </a:lnTo>
                  <a:lnTo>
                    <a:pt x="1642181" y="748297"/>
                  </a:lnTo>
                  <a:lnTo>
                    <a:pt x="1642181" y="856473"/>
                  </a:lnTo>
                  <a:lnTo>
                    <a:pt x="1550458" y="946636"/>
                  </a:lnTo>
                  <a:lnTo>
                    <a:pt x="1422000" y="883517"/>
                  </a:lnTo>
                  <a:lnTo>
                    <a:pt x="1458710" y="721254"/>
                  </a:lnTo>
                  <a:lnTo>
                    <a:pt x="1357771" y="784373"/>
                  </a:lnTo>
                  <a:lnTo>
                    <a:pt x="1238503" y="820423"/>
                  </a:lnTo>
                  <a:lnTo>
                    <a:pt x="1256883" y="901554"/>
                  </a:lnTo>
                  <a:lnTo>
                    <a:pt x="1288564" y="987051"/>
                  </a:lnTo>
                  <a:lnTo>
                    <a:pt x="1284377" y="1090887"/>
                  </a:lnTo>
                  <a:lnTo>
                    <a:pt x="1211009" y="1154006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7399" y="2067287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5" y="190687"/>
                  </a:moveTo>
                  <a:lnTo>
                    <a:pt x="366968" y="162263"/>
                  </a:lnTo>
                  <a:lnTo>
                    <a:pt x="697253" y="261457"/>
                  </a:lnTo>
                  <a:lnTo>
                    <a:pt x="926599" y="333583"/>
                  </a:lnTo>
                  <a:lnTo>
                    <a:pt x="1009183" y="306514"/>
                  </a:lnTo>
                  <a:lnTo>
                    <a:pt x="972473" y="153282"/>
                  </a:lnTo>
                  <a:lnTo>
                    <a:pt x="972473" y="36075"/>
                  </a:lnTo>
                  <a:lnTo>
                    <a:pt x="1027537" y="27043"/>
                  </a:lnTo>
                  <a:lnTo>
                    <a:pt x="1183464" y="153282"/>
                  </a:lnTo>
                  <a:lnTo>
                    <a:pt x="1431165" y="135244"/>
                  </a:lnTo>
                  <a:lnTo>
                    <a:pt x="1577952" y="0"/>
                  </a:lnTo>
                  <a:lnTo>
                    <a:pt x="1642181" y="27043"/>
                  </a:lnTo>
                  <a:lnTo>
                    <a:pt x="1632991" y="252451"/>
                  </a:lnTo>
                  <a:lnTo>
                    <a:pt x="1596333" y="468827"/>
                  </a:lnTo>
                  <a:lnTo>
                    <a:pt x="1559597" y="540928"/>
                  </a:lnTo>
                  <a:lnTo>
                    <a:pt x="1623826" y="622084"/>
                  </a:lnTo>
                  <a:lnTo>
                    <a:pt x="1642181" y="748297"/>
                  </a:lnTo>
                  <a:lnTo>
                    <a:pt x="1642181" y="856473"/>
                  </a:lnTo>
                  <a:lnTo>
                    <a:pt x="1550458" y="946636"/>
                  </a:lnTo>
                  <a:lnTo>
                    <a:pt x="1422000" y="883517"/>
                  </a:lnTo>
                  <a:lnTo>
                    <a:pt x="1458710" y="721254"/>
                  </a:lnTo>
                  <a:lnTo>
                    <a:pt x="1357771" y="784373"/>
                  </a:lnTo>
                  <a:lnTo>
                    <a:pt x="1238503" y="820423"/>
                  </a:lnTo>
                  <a:lnTo>
                    <a:pt x="1256883" y="901554"/>
                  </a:lnTo>
                  <a:lnTo>
                    <a:pt x="1288564" y="987051"/>
                  </a:lnTo>
                  <a:lnTo>
                    <a:pt x="1284377" y="1090887"/>
                  </a:lnTo>
                  <a:lnTo>
                    <a:pt x="1211009" y="1154006"/>
                  </a:lnTo>
                  <a:lnTo>
                    <a:pt x="1082551" y="1063843"/>
                  </a:lnTo>
                  <a:lnTo>
                    <a:pt x="1027537" y="919567"/>
                  </a:lnTo>
                  <a:lnTo>
                    <a:pt x="899079" y="937630"/>
                  </a:lnTo>
                  <a:lnTo>
                    <a:pt x="871585" y="838461"/>
                  </a:lnTo>
                  <a:lnTo>
                    <a:pt x="825711" y="640122"/>
                  </a:lnTo>
                  <a:lnTo>
                    <a:pt x="807331" y="486815"/>
                  </a:lnTo>
                  <a:lnTo>
                    <a:pt x="642188" y="387670"/>
                  </a:lnTo>
                  <a:lnTo>
                    <a:pt x="394487" y="306514"/>
                  </a:lnTo>
                  <a:lnTo>
                    <a:pt x="247700" y="270438"/>
                  </a:lnTo>
                  <a:lnTo>
                    <a:pt x="110103" y="288501"/>
                  </a:lnTo>
                  <a:lnTo>
                    <a:pt x="0" y="261457"/>
                  </a:lnTo>
                </a:path>
              </a:pathLst>
            </a:custGeom>
            <a:ln w="38099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0024" y="2363512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72" y="1138098"/>
                  </a:moveTo>
                  <a:lnTo>
                    <a:pt x="0" y="1138098"/>
                  </a:lnTo>
                  <a:lnTo>
                    <a:pt x="0" y="200293"/>
                  </a:lnTo>
                  <a:lnTo>
                    <a:pt x="710923" y="115403"/>
                  </a:lnTo>
                  <a:lnTo>
                    <a:pt x="839524" y="240932"/>
                  </a:lnTo>
                  <a:lnTo>
                    <a:pt x="914552" y="643380"/>
                  </a:lnTo>
                  <a:lnTo>
                    <a:pt x="1077269" y="642852"/>
                  </a:lnTo>
                  <a:lnTo>
                    <a:pt x="1128892" y="798445"/>
                  </a:lnTo>
                  <a:lnTo>
                    <a:pt x="1236071" y="883382"/>
                  </a:lnTo>
                  <a:lnTo>
                    <a:pt x="1364672" y="850123"/>
                  </a:lnTo>
                  <a:lnTo>
                    <a:pt x="1375399" y="739371"/>
                  </a:lnTo>
                  <a:lnTo>
                    <a:pt x="1353945" y="632294"/>
                  </a:lnTo>
                  <a:lnTo>
                    <a:pt x="1343248" y="554753"/>
                  </a:lnTo>
                  <a:lnTo>
                    <a:pt x="1471850" y="499369"/>
                  </a:lnTo>
                  <a:lnTo>
                    <a:pt x="1446855" y="624898"/>
                  </a:lnTo>
                  <a:lnTo>
                    <a:pt x="1618319" y="695042"/>
                  </a:lnTo>
                  <a:lnTo>
                    <a:pt x="1743380" y="580600"/>
                  </a:lnTo>
                  <a:lnTo>
                    <a:pt x="1750506" y="429224"/>
                  </a:lnTo>
                  <a:lnTo>
                    <a:pt x="1661196" y="240932"/>
                  </a:lnTo>
                  <a:lnTo>
                    <a:pt x="1710555" y="0"/>
                  </a:lnTo>
                  <a:lnTo>
                    <a:pt x="1839831" y="4620"/>
                  </a:lnTo>
                  <a:lnTo>
                    <a:pt x="1873677" y="86347"/>
                  </a:lnTo>
                  <a:lnTo>
                    <a:pt x="2132770" y="56329"/>
                  </a:lnTo>
                  <a:lnTo>
                    <a:pt x="2118472" y="1138098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0024" y="2363512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93"/>
                  </a:moveTo>
                  <a:lnTo>
                    <a:pt x="710923" y="115403"/>
                  </a:lnTo>
                  <a:lnTo>
                    <a:pt x="839524" y="240932"/>
                  </a:lnTo>
                  <a:lnTo>
                    <a:pt x="914552" y="643380"/>
                  </a:lnTo>
                  <a:lnTo>
                    <a:pt x="1077269" y="642852"/>
                  </a:lnTo>
                  <a:lnTo>
                    <a:pt x="1128892" y="798445"/>
                  </a:lnTo>
                  <a:lnTo>
                    <a:pt x="1236071" y="883382"/>
                  </a:lnTo>
                  <a:lnTo>
                    <a:pt x="1364672" y="850123"/>
                  </a:lnTo>
                  <a:lnTo>
                    <a:pt x="1375399" y="739371"/>
                  </a:lnTo>
                  <a:lnTo>
                    <a:pt x="1353945" y="632294"/>
                  </a:lnTo>
                  <a:lnTo>
                    <a:pt x="1343248" y="554753"/>
                  </a:lnTo>
                  <a:lnTo>
                    <a:pt x="1471850" y="499369"/>
                  </a:lnTo>
                  <a:lnTo>
                    <a:pt x="1446855" y="624898"/>
                  </a:lnTo>
                  <a:lnTo>
                    <a:pt x="1618319" y="695042"/>
                  </a:lnTo>
                  <a:lnTo>
                    <a:pt x="1743380" y="580600"/>
                  </a:lnTo>
                  <a:lnTo>
                    <a:pt x="1750506" y="429224"/>
                  </a:lnTo>
                  <a:lnTo>
                    <a:pt x="1661196" y="240932"/>
                  </a:lnTo>
                  <a:lnTo>
                    <a:pt x="1710555" y="0"/>
                  </a:lnTo>
                  <a:lnTo>
                    <a:pt x="1839831" y="4620"/>
                  </a:lnTo>
                  <a:lnTo>
                    <a:pt x="1873677" y="86347"/>
                  </a:lnTo>
                  <a:lnTo>
                    <a:pt x="2132770" y="56329"/>
                  </a:lnTo>
                  <a:lnTo>
                    <a:pt x="2118472" y="1138098"/>
                  </a:lnTo>
                  <a:lnTo>
                    <a:pt x="0" y="1138098"/>
                  </a:lnTo>
                  <a:lnTo>
                    <a:pt x="0" y="200293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06448" y="1740487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93"/>
                  </a:moveTo>
                  <a:lnTo>
                    <a:pt x="3570" y="457831"/>
                  </a:lnTo>
                  <a:lnTo>
                    <a:pt x="489426" y="402432"/>
                  </a:lnTo>
                  <a:lnTo>
                    <a:pt x="687474" y="325573"/>
                  </a:lnTo>
                  <a:lnTo>
                    <a:pt x="914552" y="358118"/>
                  </a:lnTo>
                  <a:lnTo>
                    <a:pt x="1075319" y="306456"/>
                  </a:lnTo>
                  <a:lnTo>
                    <a:pt x="1721927" y="121853"/>
                  </a:lnTo>
                  <a:lnTo>
                    <a:pt x="1918429" y="103371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3" y="657194"/>
                  </a:lnTo>
                  <a:lnTo>
                    <a:pt x="1886279" y="657194"/>
                  </a:lnTo>
                  <a:lnTo>
                    <a:pt x="1871982" y="612881"/>
                  </a:lnTo>
                  <a:lnTo>
                    <a:pt x="1723727" y="594229"/>
                  </a:lnTo>
                  <a:lnTo>
                    <a:pt x="1725497" y="354444"/>
                  </a:lnTo>
                  <a:lnTo>
                    <a:pt x="1607593" y="306456"/>
                  </a:lnTo>
                  <a:lnTo>
                    <a:pt x="1468279" y="446745"/>
                  </a:lnTo>
                  <a:lnTo>
                    <a:pt x="1264650" y="454126"/>
                  </a:lnTo>
                  <a:lnTo>
                    <a:pt x="1114595" y="343342"/>
                  </a:lnTo>
                  <a:lnTo>
                    <a:pt x="1068177" y="332303"/>
                  </a:lnTo>
                  <a:lnTo>
                    <a:pt x="1004102" y="411921"/>
                  </a:lnTo>
                  <a:lnTo>
                    <a:pt x="1039568" y="616571"/>
                  </a:lnTo>
                  <a:lnTo>
                    <a:pt x="985994" y="627642"/>
                  </a:lnTo>
                  <a:lnTo>
                    <a:pt x="450120" y="472592"/>
                  </a:lnTo>
                  <a:lnTo>
                    <a:pt x="117904" y="491043"/>
                  </a:lnTo>
                  <a:lnTo>
                    <a:pt x="24994" y="590756"/>
                  </a:lnTo>
                  <a:lnTo>
                    <a:pt x="164352" y="638728"/>
                  </a:lnTo>
                  <a:lnTo>
                    <a:pt x="300080" y="631348"/>
                  </a:lnTo>
                  <a:lnTo>
                    <a:pt x="639481" y="723649"/>
                  </a:lnTo>
                  <a:lnTo>
                    <a:pt x="0" y="793793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6448" y="1740487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9"/>
                  </a:moveTo>
                  <a:lnTo>
                    <a:pt x="0" y="793793"/>
                  </a:lnTo>
                  <a:lnTo>
                    <a:pt x="3570" y="457831"/>
                  </a:lnTo>
                  <a:lnTo>
                    <a:pt x="489426" y="402432"/>
                  </a:lnTo>
                  <a:lnTo>
                    <a:pt x="687474" y="325573"/>
                  </a:lnTo>
                  <a:lnTo>
                    <a:pt x="914552" y="358118"/>
                  </a:lnTo>
                  <a:lnTo>
                    <a:pt x="1075319" y="306456"/>
                  </a:lnTo>
                  <a:lnTo>
                    <a:pt x="1721927" y="121853"/>
                  </a:lnTo>
                  <a:lnTo>
                    <a:pt x="1918429" y="103371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3" y="657194"/>
                  </a:lnTo>
                  <a:lnTo>
                    <a:pt x="1886279" y="657194"/>
                  </a:lnTo>
                  <a:lnTo>
                    <a:pt x="1871982" y="612881"/>
                  </a:lnTo>
                  <a:lnTo>
                    <a:pt x="1723727" y="594229"/>
                  </a:lnTo>
                  <a:lnTo>
                    <a:pt x="1725497" y="354444"/>
                  </a:lnTo>
                  <a:lnTo>
                    <a:pt x="1607593" y="306456"/>
                  </a:lnTo>
                  <a:lnTo>
                    <a:pt x="1468279" y="446745"/>
                  </a:lnTo>
                  <a:lnTo>
                    <a:pt x="1264650" y="454126"/>
                  </a:lnTo>
                  <a:lnTo>
                    <a:pt x="1114595" y="343342"/>
                  </a:lnTo>
                  <a:lnTo>
                    <a:pt x="1068177" y="332303"/>
                  </a:lnTo>
                  <a:lnTo>
                    <a:pt x="1004102" y="411921"/>
                  </a:lnTo>
                  <a:lnTo>
                    <a:pt x="1039568" y="616571"/>
                  </a:lnTo>
                  <a:lnTo>
                    <a:pt x="985994" y="627642"/>
                  </a:lnTo>
                  <a:lnTo>
                    <a:pt x="450120" y="472592"/>
                  </a:lnTo>
                  <a:lnTo>
                    <a:pt x="117904" y="491043"/>
                  </a:lnTo>
                  <a:lnTo>
                    <a:pt x="24994" y="590756"/>
                  </a:lnTo>
                  <a:lnTo>
                    <a:pt x="164352" y="638728"/>
                  </a:lnTo>
                  <a:lnTo>
                    <a:pt x="300080" y="631348"/>
                  </a:lnTo>
                  <a:lnTo>
                    <a:pt x="639481" y="723649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13591" y="1699866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2"/>
                  </a:moveTo>
                  <a:lnTo>
                    <a:pt x="0" y="0"/>
                  </a:lnTo>
                  <a:lnTo>
                    <a:pt x="2111331" y="7380"/>
                  </a:lnTo>
                  <a:lnTo>
                    <a:pt x="1961291" y="103387"/>
                  </a:lnTo>
                  <a:lnTo>
                    <a:pt x="1679064" y="136614"/>
                  </a:lnTo>
                  <a:lnTo>
                    <a:pt x="871690" y="372910"/>
                  </a:lnTo>
                  <a:lnTo>
                    <a:pt x="678773" y="332287"/>
                  </a:lnTo>
                  <a:lnTo>
                    <a:pt x="464417" y="420898"/>
                  </a:lnTo>
                  <a:lnTo>
                    <a:pt x="0" y="479972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13591" y="1699866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2"/>
                  </a:moveTo>
                  <a:lnTo>
                    <a:pt x="0" y="0"/>
                  </a:lnTo>
                  <a:lnTo>
                    <a:pt x="2111331" y="7380"/>
                  </a:lnTo>
                  <a:lnTo>
                    <a:pt x="1961291" y="103387"/>
                  </a:lnTo>
                  <a:lnTo>
                    <a:pt x="1679064" y="136614"/>
                  </a:lnTo>
                  <a:lnTo>
                    <a:pt x="871690" y="372910"/>
                  </a:lnTo>
                  <a:lnTo>
                    <a:pt x="678773" y="332287"/>
                  </a:lnTo>
                  <a:lnTo>
                    <a:pt x="464417" y="420898"/>
                  </a:lnTo>
                  <a:lnTo>
                    <a:pt x="0" y="479972"/>
                  </a:lnTo>
                  <a:close/>
                </a:path>
              </a:pathLst>
            </a:custGeom>
            <a:ln w="28574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4602874" y="995000"/>
            <a:ext cx="4482465" cy="3624579"/>
          </a:xfrm>
          <a:custGeom>
            <a:avLst/>
            <a:gdLst/>
            <a:ahLst/>
            <a:cxnLst/>
            <a:rect l="l" t="t" r="r" b="b"/>
            <a:pathLst>
              <a:path w="4482465" h="3624579">
                <a:moveTo>
                  <a:pt x="4481999" y="3624299"/>
                </a:moveTo>
                <a:lnTo>
                  <a:pt x="0" y="3624299"/>
                </a:lnTo>
                <a:lnTo>
                  <a:pt x="0" y="0"/>
                </a:lnTo>
                <a:lnTo>
                  <a:pt x="4481999" y="0"/>
                </a:lnTo>
                <a:lnTo>
                  <a:pt x="4481999" y="3624299"/>
                </a:lnTo>
                <a:close/>
              </a:path>
            </a:pathLst>
          </a:custGeom>
          <a:solidFill>
            <a:srgbClr val="FFFFFF">
              <a:alpha val="8941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995000"/>
            <a:ext cx="2227580" cy="3624579"/>
          </a:xfrm>
          <a:custGeom>
            <a:avLst/>
            <a:gdLst/>
            <a:ahLst/>
            <a:cxnLst/>
            <a:rect l="l" t="t" r="r" b="b"/>
            <a:pathLst>
              <a:path w="2227580" h="3624579">
                <a:moveTo>
                  <a:pt x="2227499" y="3624299"/>
                </a:moveTo>
                <a:lnTo>
                  <a:pt x="0" y="3624299"/>
                </a:lnTo>
                <a:lnTo>
                  <a:pt x="0" y="0"/>
                </a:lnTo>
                <a:lnTo>
                  <a:pt x="2227499" y="0"/>
                </a:lnTo>
                <a:lnTo>
                  <a:pt x="2227499" y="3624299"/>
                </a:lnTo>
                <a:close/>
              </a:path>
            </a:pathLst>
          </a:custGeom>
          <a:solidFill>
            <a:srgbClr val="FFFFFF">
              <a:alpha val="8941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424" y="1858025"/>
              <a:ext cx="4485005" cy="1520825"/>
            </a:xfrm>
            <a:custGeom>
              <a:avLst/>
              <a:gdLst/>
              <a:ahLst/>
              <a:cxnLst/>
              <a:rect l="l" t="t" r="r" b="b"/>
              <a:pathLst>
                <a:path w="4485005" h="1520825">
                  <a:moveTo>
                    <a:pt x="3276599" y="0"/>
                  </a:moveTo>
                  <a:lnTo>
                    <a:pt x="4484699" y="0"/>
                  </a:lnTo>
                  <a:lnTo>
                    <a:pt x="4484699" y="1520699"/>
                  </a:lnTo>
                  <a:lnTo>
                    <a:pt x="3276599" y="1520699"/>
                  </a:lnTo>
                  <a:lnTo>
                    <a:pt x="3276599" y="0"/>
                  </a:lnTo>
                  <a:close/>
                </a:path>
                <a:path w="44850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30324" y="1850375"/>
            <a:ext cx="1159510" cy="1536065"/>
          </a:xfrm>
          <a:custGeom>
            <a:avLst/>
            <a:gdLst/>
            <a:ahLst/>
            <a:cxnLst/>
            <a:rect l="l" t="t" r="r" b="b"/>
            <a:pathLst>
              <a:path w="1159510" h="1536064">
                <a:moveTo>
                  <a:pt x="579749" y="0"/>
                </a:moveTo>
                <a:lnTo>
                  <a:pt x="579749" y="1535999"/>
                </a:lnTo>
              </a:path>
              <a:path w="1159510" h="1536064">
                <a:moveTo>
                  <a:pt x="0" y="767999"/>
                </a:moveTo>
                <a:lnTo>
                  <a:pt x="1159499" y="767999"/>
                </a:lnTo>
              </a:path>
            </a:pathLst>
          </a:custGeom>
          <a:ln w="2857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95500" y="806596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“snapping”!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025" y="4457410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950" y="277440"/>
            <a:ext cx="461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25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00" dirty="0"/>
              <a:t> 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424" y="1858025"/>
              <a:ext cx="4485005" cy="1520825"/>
            </a:xfrm>
            <a:custGeom>
              <a:avLst/>
              <a:gdLst/>
              <a:ahLst/>
              <a:cxnLst/>
              <a:rect l="l" t="t" r="r" b="b"/>
              <a:pathLst>
                <a:path w="4485005" h="1520825">
                  <a:moveTo>
                    <a:pt x="3276599" y="0"/>
                  </a:moveTo>
                  <a:lnTo>
                    <a:pt x="4484699" y="0"/>
                  </a:lnTo>
                  <a:lnTo>
                    <a:pt x="4484699" y="1520699"/>
                  </a:lnTo>
                  <a:lnTo>
                    <a:pt x="3276599" y="1520699"/>
                  </a:lnTo>
                  <a:lnTo>
                    <a:pt x="3276599" y="0"/>
                  </a:lnTo>
                  <a:close/>
                </a:path>
                <a:path w="44850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2950" y="277443"/>
            <a:ext cx="461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Cropping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Features: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RoI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Align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30324" y="1850375"/>
            <a:ext cx="1159510" cy="1536065"/>
            <a:chOff x="4330324" y="1850375"/>
            <a:chExt cx="1159510" cy="1536065"/>
          </a:xfrm>
        </p:grpSpPr>
        <p:sp>
          <p:nvSpPr>
            <p:cNvPr id="19" name="object 19"/>
            <p:cNvSpPr/>
            <p:nvPr/>
          </p:nvSpPr>
          <p:spPr>
            <a:xfrm>
              <a:off x="4330324" y="1850375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9" y="0"/>
                  </a:moveTo>
                  <a:lnTo>
                    <a:pt x="579749" y="1535999"/>
                  </a:lnTo>
                </a:path>
                <a:path w="1159510" h="1536064">
                  <a:moveTo>
                    <a:pt x="0" y="767999"/>
                  </a:moveTo>
                  <a:lnTo>
                    <a:pt x="1159499" y="767999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2320613"/>
              <a:ext cx="117599" cy="1175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019388"/>
              <a:ext cx="117599" cy="1175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019388"/>
              <a:ext cx="117599" cy="117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318875"/>
              <a:ext cx="117599" cy="1175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2320613"/>
              <a:ext cx="117599" cy="117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1599" y="2019388"/>
              <a:ext cx="117599" cy="117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019388"/>
              <a:ext cx="117599" cy="117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318875"/>
              <a:ext cx="117599" cy="117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3082613"/>
              <a:ext cx="117599" cy="117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781387"/>
              <a:ext cx="117599" cy="1175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781387"/>
              <a:ext cx="117599" cy="117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3080875"/>
              <a:ext cx="117599" cy="1175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3082613"/>
              <a:ext cx="117599" cy="1175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1599" y="2781387"/>
              <a:ext cx="117599" cy="1175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781387"/>
              <a:ext cx="117599" cy="1175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3080875"/>
              <a:ext cx="117599" cy="117599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6456450" y="256997"/>
            <a:ext cx="2226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Sample</a:t>
            </a:r>
            <a:r>
              <a:rPr sz="1600" spc="-20" dirty="0"/>
              <a:t> </a:t>
            </a:r>
            <a:r>
              <a:rPr sz="1600" dirty="0"/>
              <a:t>at</a:t>
            </a:r>
            <a:r>
              <a:rPr sz="1600" spc="-20" dirty="0"/>
              <a:t> </a:t>
            </a:r>
            <a:r>
              <a:rPr sz="1600" dirty="0"/>
              <a:t>regular</a:t>
            </a:r>
            <a:r>
              <a:rPr sz="1600" spc="-20" dirty="0"/>
              <a:t> </a:t>
            </a:r>
            <a:r>
              <a:rPr sz="1600" spc="-10" dirty="0"/>
              <a:t>points </a:t>
            </a:r>
            <a:r>
              <a:rPr sz="1600" dirty="0"/>
              <a:t>in</a:t>
            </a:r>
            <a:r>
              <a:rPr sz="1600" spc="-25" dirty="0"/>
              <a:t> </a:t>
            </a:r>
            <a:r>
              <a:rPr sz="1600" dirty="0"/>
              <a:t>each</a:t>
            </a:r>
            <a:r>
              <a:rPr sz="1600" spc="-25" dirty="0"/>
              <a:t> </a:t>
            </a:r>
            <a:r>
              <a:rPr sz="1600" dirty="0"/>
              <a:t>subregion</a:t>
            </a:r>
            <a:r>
              <a:rPr sz="1600" spc="-25" dirty="0"/>
              <a:t> </a:t>
            </a:r>
            <a:r>
              <a:rPr sz="1600" spc="-10" dirty="0"/>
              <a:t>using </a:t>
            </a:r>
            <a:r>
              <a:rPr sz="1600" dirty="0"/>
              <a:t>bilinear</a:t>
            </a:r>
            <a:r>
              <a:rPr sz="1600" spc="-5" dirty="0"/>
              <a:t> </a:t>
            </a:r>
            <a:r>
              <a:rPr sz="1600" spc="-10" dirty="0"/>
              <a:t>interpolation</a:t>
            </a:r>
            <a:endParaRPr sz="1600"/>
          </a:p>
        </p:txBody>
      </p:sp>
      <p:sp>
        <p:nvSpPr>
          <p:cNvPr id="39" name="object 39"/>
          <p:cNvSpPr txBox="1"/>
          <p:nvPr/>
        </p:nvSpPr>
        <p:spPr>
          <a:xfrm>
            <a:off x="73025" y="4457410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95500" y="806596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“snapping”!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60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82950" y="277443"/>
            <a:ext cx="461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Cropping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Features: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RoI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Align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30324" y="1156650"/>
            <a:ext cx="2216785" cy="2230120"/>
            <a:chOff x="4330324" y="1156650"/>
            <a:chExt cx="2216785" cy="2230120"/>
          </a:xfrm>
        </p:grpSpPr>
        <p:sp>
          <p:nvSpPr>
            <p:cNvPr id="20" name="object 20"/>
            <p:cNvSpPr/>
            <p:nvPr/>
          </p:nvSpPr>
          <p:spPr>
            <a:xfrm>
              <a:off x="4330324" y="1850375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9" y="0"/>
                  </a:moveTo>
                  <a:lnTo>
                    <a:pt x="579749" y="1535999"/>
                  </a:lnTo>
                </a:path>
                <a:path w="1159510" h="1536064">
                  <a:moveTo>
                    <a:pt x="0" y="767999"/>
                  </a:moveTo>
                  <a:lnTo>
                    <a:pt x="1159499" y="767999"/>
                  </a:lnTo>
                </a:path>
              </a:pathLst>
            </a:custGeom>
            <a:ln w="28574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2320613"/>
              <a:ext cx="117599" cy="1175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019388"/>
              <a:ext cx="117599" cy="117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019388"/>
              <a:ext cx="117599" cy="1175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318875"/>
              <a:ext cx="117599" cy="117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2320613"/>
              <a:ext cx="117599" cy="117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1599" y="2019388"/>
              <a:ext cx="117599" cy="117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019388"/>
              <a:ext cx="117599" cy="117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318875"/>
              <a:ext cx="117599" cy="117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3082613"/>
              <a:ext cx="117599" cy="1175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781387"/>
              <a:ext cx="117599" cy="117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781387"/>
              <a:ext cx="117599" cy="1175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3080875"/>
              <a:ext cx="117599" cy="1175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3082613"/>
              <a:ext cx="117599" cy="1175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1599" y="2781387"/>
              <a:ext cx="117599" cy="1175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781387"/>
              <a:ext cx="117599" cy="1175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3080875"/>
              <a:ext cx="117599" cy="1175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94544" y="1769754"/>
              <a:ext cx="615950" cy="613410"/>
            </a:xfrm>
            <a:custGeom>
              <a:avLst/>
              <a:gdLst/>
              <a:ahLst/>
              <a:cxnLst/>
              <a:rect l="l" t="t" r="r" b="b"/>
              <a:pathLst>
                <a:path w="615950" h="613410">
                  <a:moveTo>
                    <a:pt x="6574" y="1395"/>
                  </a:moveTo>
                  <a:lnTo>
                    <a:pt x="614974" y="1395"/>
                  </a:lnTo>
                </a:path>
                <a:path w="615950" h="613410">
                  <a:moveTo>
                    <a:pt x="7174" y="613395"/>
                  </a:moveTo>
                  <a:lnTo>
                    <a:pt x="615574" y="613395"/>
                  </a:lnTo>
                </a:path>
                <a:path w="615950" h="613410">
                  <a:moveTo>
                    <a:pt x="609599" y="604499"/>
                  </a:moveTo>
                  <a:lnTo>
                    <a:pt x="609599" y="0"/>
                  </a:lnTo>
                </a:path>
                <a:path w="615950" h="613410">
                  <a:moveTo>
                    <a:pt x="0" y="6044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48681" y="1166175"/>
              <a:ext cx="1188720" cy="1859280"/>
            </a:xfrm>
            <a:custGeom>
              <a:avLst/>
              <a:gdLst/>
              <a:ahLst/>
              <a:cxnLst/>
              <a:rect l="l" t="t" r="r" b="b"/>
              <a:pathLst>
                <a:path w="1188720" h="1859280">
                  <a:moveTo>
                    <a:pt x="0" y="572699"/>
                  </a:moveTo>
                  <a:lnTo>
                    <a:pt x="1188599" y="0"/>
                  </a:lnTo>
                </a:path>
                <a:path w="1188720" h="1859280">
                  <a:moveTo>
                    <a:pt x="15617" y="1241574"/>
                  </a:moveTo>
                  <a:lnTo>
                    <a:pt x="1174817" y="185897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6456450" y="256997"/>
            <a:ext cx="2226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Sample</a:t>
            </a:r>
            <a:r>
              <a:rPr sz="1600" spc="-20" dirty="0"/>
              <a:t> </a:t>
            </a:r>
            <a:r>
              <a:rPr sz="1600" dirty="0"/>
              <a:t>at</a:t>
            </a:r>
            <a:r>
              <a:rPr sz="1600" spc="-20" dirty="0"/>
              <a:t> </a:t>
            </a:r>
            <a:r>
              <a:rPr sz="1600" dirty="0"/>
              <a:t>regular</a:t>
            </a:r>
            <a:r>
              <a:rPr sz="1600" spc="-20" dirty="0"/>
              <a:t> </a:t>
            </a:r>
            <a:r>
              <a:rPr sz="1600" spc="-10" dirty="0"/>
              <a:t>points </a:t>
            </a:r>
            <a:r>
              <a:rPr sz="1600" dirty="0"/>
              <a:t>in</a:t>
            </a:r>
            <a:r>
              <a:rPr sz="1600" spc="-25" dirty="0"/>
              <a:t> </a:t>
            </a:r>
            <a:r>
              <a:rPr sz="1600" dirty="0"/>
              <a:t>each</a:t>
            </a:r>
            <a:r>
              <a:rPr sz="1600" spc="-25" dirty="0"/>
              <a:t> </a:t>
            </a:r>
            <a:r>
              <a:rPr sz="1600" dirty="0"/>
              <a:t>subregion</a:t>
            </a:r>
            <a:r>
              <a:rPr sz="1600" spc="-25" dirty="0"/>
              <a:t> </a:t>
            </a:r>
            <a:r>
              <a:rPr sz="1600" spc="-10" dirty="0"/>
              <a:t>using </a:t>
            </a:r>
            <a:r>
              <a:rPr sz="1600" dirty="0"/>
              <a:t>bilinear</a:t>
            </a:r>
            <a:r>
              <a:rPr sz="1600" spc="-5" dirty="0"/>
              <a:t> </a:t>
            </a:r>
            <a:r>
              <a:rPr sz="1600" spc="-10" dirty="0"/>
              <a:t>interpolation</a:t>
            </a:r>
            <a:endParaRPr sz="1600"/>
          </a:p>
        </p:txBody>
      </p:sp>
      <p:sp>
        <p:nvSpPr>
          <p:cNvPr id="40" name="object 40"/>
          <p:cNvSpPr txBox="1"/>
          <p:nvPr/>
        </p:nvSpPr>
        <p:spPr>
          <a:xfrm>
            <a:off x="4895500" y="806596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“snapping”!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599880" y="1140437"/>
            <a:ext cx="1933575" cy="1933575"/>
            <a:chOff x="6599880" y="1140437"/>
            <a:chExt cx="1933575" cy="1933575"/>
          </a:xfrm>
        </p:grpSpPr>
        <p:sp>
          <p:nvSpPr>
            <p:cNvPr id="42" name="object 42"/>
            <p:cNvSpPr/>
            <p:nvPr/>
          </p:nvSpPr>
          <p:spPr>
            <a:xfrm>
              <a:off x="6604643" y="1145199"/>
              <a:ext cx="1924050" cy="1924050"/>
            </a:xfrm>
            <a:custGeom>
              <a:avLst/>
              <a:gdLst/>
              <a:ahLst/>
              <a:cxnLst/>
              <a:rect l="l" t="t" r="r" b="b"/>
              <a:pathLst>
                <a:path w="1924050" h="1924050">
                  <a:moveTo>
                    <a:pt x="1923599" y="1923599"/>
                  </a:moveTo>
                  <a:lnTo>
                    <a:pt x="0" y="1923599"/>
                  </a:lnTo>
                  <a:lnTo>
                    <a:pt x="0" y="0"/>
                  </a:lnTo>
                  <a:lnTo>
                    <a:pt x="1923599" y="0"/>
                  </a:lnTo>
                  <a:lnTo>
                    <a:pt x="1923599" y="1923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04643" y="1145199"/>
              <a:ext cx="1924050" cy="1924050"/>
            </a:xfrm>
            <a:custGeom>
              <a:avLst/>
              <a:gdLst/>
              <a:ahLst/>
              <a:cxnLst/>
              <a:rect l="l" t="t" r="r" b="b"/>
              <a:pathLst>
                <a:path w="1924050" h="1924050">
                  <a:moveTo>
                    <a:pt x="0" y="0"/>
                  </a:moveTo>
                  <a:lnTo>
                    <a:pt x="1923599" y="0"/>
                  </a:lnTo>
                  <a:lnTo>
                    <a:pt x="1923599" y="1923599"/>
                  </a:lnTo>
                  <a:lnTo>
                    <a:pt x="0" y="1923599"/>
                  </a:lnTo>
                  <a:lnTo>
                    <a:pt x="0" y="0"/>
                  </a:lnTo>
                  <a:close/>
                </a:path>
                <a:path w="1924050" h="1924050">
                  <a:moveTo>
                    <a:pt x="0" y="961799"/>
                  </a:moveTo>
                  <a:lnTo>
                    <a:pt x="1923599" y="961799"/>
                  </a:lnTo>
                </a:path>
                <a:path w="1924050" h="1924050">
                  <a:moveTo>
                    <a:pt x="961799" y="1923599"/>
                  </a:moveTo>
                  <a:lnTo>
                    <a:pt x="9617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1443" y="2007858"/>
              <a:ext cx="198299" cy="1982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743" y="1531258"/>
              <a:ext cx="198299" cy="1982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743" y="2512458"/>
              <a:ext cx="198299" cy="1982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7718" y="2512458"/>
              <a:ext cx="198299" cy="1982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7718" y="1531258"/>
              <a:ext cx="198299" cy="19829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439849" y="3212222"/>
            <a:ext cx="23228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Feature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31746" dirty="0">
                <a:latin typeface="Arial"/>
                <a:cs typeface="Arial"/>
              </a:rPr>
              <a:t>xy</a:t>
            </a:r>
            <a:r>
              <a:rPr sz="1575" spc="179" baseline="-31746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(x,</a:t>
            </a:r>
            <a:r>
              <a:rPr sz="1600" spc="-25" dirty="0">
                <a:latin typeface="Arial"/>
                <a:cs typeface="Arial"/>
              </a:rPr>
              <a:t> y)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linear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combination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features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four </a:t>
            </a:r>
            <a:r>
              <a:rPr sz="1600" dirty="0">
                <a:latin typeface="Arial"/>
                <a:cs typeface="Arial"/>
              </a:rPr>
              <a:t>neighboring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025" y="4457410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60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424" y="1858025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2950" y="277443"/>
            <a:ext cx="461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Cropping</a:t>
            </a:r>
            <a:r>
              <a:rPr spc="-125" dirty="0"/>
              <a:t> </a:t>
            </a:r>
            <a:r>
              <a:rPr dirty="0"/>
              <a:t>Features:</a:t>
            </a:r>
            <a:r>
              <a:rPr spc="-125" dirty="0"/>
              <a:t> </a:t>
            </a:r>
            <a:r>
              <a:rPr dirty="0"/>
              <a:t>RoI</a:t>
            </a:r>
            <a:r>
              <a:rPr spc="-100" dirty="0"/>
              <a:t> 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30324" y="1156650"/>
            <a:ext cx="2216785" cy="2230120"/>
            <a:chOff x="4330324" y="1156650"/>
            <a:chExt cx="2216785" cy="2230120"/>
          </a:xfrm>
        </p:grpSpPr>
        <p:sp>
          <p:nvSpPr>
            <p:cNvPr id="20" name="object 20"/>
            <p:cNvSpPr/>
            <p:nvPr/>
          </p:nvSpPr>
          <p:spPr>
            <a:xfrm>
              <a:off x="4330324" y="1850375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9" y="0"/>
                  </a:moveTo>
                  <a:lnTo>
                    <a:pt x="579749" y="1535999"/>
                  </a:lnTo>
                </a:path>
                <a:path w="1159510" h="1536064">
                  <a:moveTo>
                    <a:pt x="0" y="767999"/>
                  </a:moveTo>
                  <a:lnTo>
                    <a:pt x="1159499" y="767999"/>
                  </a:lnTo>
                </a:path>
              </a:pathLst>
            </a:custGeom>
            <a:ln w="28574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2320613"/>
              <a:ext cx="117599" cy="1175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019388"/>
              <a:ext cx="117599" cy="117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019388"/>
              <a:ext cx="117599" cy="1175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318875"/>
              <a:ext cx="117599" cy="117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2320613"/>
              <a:ext cx="117599" cy="117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1599" y="2019388"/>
              <a:ext cx="117599" cy="117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019388"/>
              <a:ext cx="117599" cy="117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318875"/>
              <a:ext cx="117599" cy="117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3082613"/>
              <a:ext cx="117599" cy="1175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781387"/>
              <a:ext cx="117599" cy="117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781387"/>
              <a:ext cx="117599" cy="1175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3080875"/>
              <a:ext cx="117599" cy="1175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3082613"/>
              <a:ext cx="117599" cy="1175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1599" y="2781387"/>
              <a:ext cx="117599" cy="1175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781387"/>
              <a:ext cx="117599" cy="1175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3080875"/>
              <a:ext cx="117599" cy="1175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94544" y="1769754"/>
              <a:ext cx="615950" cy="613410"/>
            </a:xfrm>
            <a:custGeom>
              <a:avLst/>
              <a:gdLst/>
              <a:ahLst/>
              <a:cxnLst/>
              <a:rect l="l" t="t" r="r" b="b"/>
              <a:pathLst>
                <a:path w="615950" h="613410">
                  <a:moveTo>
                    <a:pt x="6574" y="1395"/>
                  </a:moveTo>
                  <a:lnTo>
                    <a:pt x="614974" y="1395"/>
                  </a:lnTo>
                </a:path>
                <a:path w="615950" h="613410">
                  <a:moveTo>
                    <a:pt x="7174" y="613395"/>
                  </a:moveTo>
                  <a:lnTo>
                    <a:pt x="615574" y="613395"/>
                  </a:lnTo>
                </a:path>
                <a:path w="615950" h="613410">
                  <a:moveTo>
                    <a:pt x="609599" y="604499"/>
                  </a:moveTo>
                  <a:lnTo>
                    <a:pt x="609599" y="0"/>
                  </a:lnTo>
                </a:path>
                <a:path w="615950" h="613410">
                  <a:moveTo>
                    <a:pt x="0" y="6044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48681" y="1166175"/>
              <a:ext cx="1188720" cy="1859280"/>
            </a:xfrm>
            <a:custGeom>
              <a:avLst/>
              <a:gdLst/>
              <a:ahLst/>
              <a:cxnLst/>
              <a:rect l="l" t="t" r="r" b="b"/>
              <a:pathLst>
                <a:path w="1188720" h="1859280">
                  <a:moveTo>
                    <a:pt x="0" y="572699"/>
                  </a:moveTo>
                  <a:lnTo>
                    <a:pt x="1188599" y="0"/>
                  </a:lnTo>
                </a:path>
                <a:path w="1188720" h="1859280">
                  <a:moveTo>
                    <a:pt x="15617" y="1241574"/>
                  </a:moveTo>
                  <a:lnTo>
                    <a:pt x="1174817" y="185897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456450" y="256997"/>
            <a:ext cx="2226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Sample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regular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points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subregion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using </a:t>
            </a:r>
            <a:r>
              <a:rPr sz="1600" dirty="0">
                <a:latin typeface="Arial"/>
                <a:cs typeface="Arial"/>
              </a:rPr>
              <a:t>bilinear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interpolation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95500" y="806596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“snapping”!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1443" y="2007859"/>
            <a:ext cx="198299" cy="198299"/>
          </a:xfrm>
          <a:prstGeom prst="rect">
            <a:avLst/>
          </a:prstGeom>
        </p:spPr>
      </p:pic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599880" y="1140437"/>
          <a:ext cx="1951990" cy="192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1390">
                <a:tc>
                  <a:txBody>
                    <a:bodyPr/>
                    <a:lstStyle/>
                    <a:p>
                      <a:pPr marL="121285">
                        <a:lnSpc>
                          <a:spcPts val="2055"/>
                        </a:lnSpc>
                        <a:spcBef>
                          <a:spcPts val="70"/>
                        </a:spcBef>
                        <a:tabLst>
                          <a:tab pos="337185" algn="l"/>
                        </a:tabLst>
                      </a:pPr>
                      <a:r>
                        <a:rPr sz="2700" spc="-75" baseline="-21604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700" baseline="-21604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700" spc="-15" baseline="-21604" dirty="0">
                          <a:latin typeface="MS PGothic"/>
                          <a:cs typeface="MS PGothic"/>
                        </a:rPr>
                        <a:t>∈</a:t>
                      </a:r>
                      <a:r>
                        <a:rPr sz="2700" spc="-15" baseline="-21604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512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84785" marR="21590">
                        <a:lnSpc>
                          <a:spcPts val="1335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46379" marR="215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(x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,y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385"/>
                        </a:lnSpc>
                        <a:tabLst>
                          <a:tab pos="328930" algn="l"/>
                        </a:tabLst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1800" spc="-20" dirty="0">
                          <a:latin typeface="MS PGothic"/>
                          <a:cs typeface="MS PGothic"/>
                        </a:rPr>
                        <a:t>∈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30" baseline="30092" dirty="0">
                          <a:latin typeface="Arial"/>
                          <a:cs typeface="Arial"/>
                        </a:rPr>
                        <a:t>51</a:t>
                      </a:r>
                      <a:endParaRPr sz="1800" baseline="30092">
                        <a:latin typeface="Arial"/>
                        <a:cs typeface="Arial"/>
                      </a:endParaRPr>
                    </a:p>
                    <a:p>
                      <a:pPr marL="159385">
                        <a:lnSpc>
                          <a:spcPts val="994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21</a:t>
                      </a:r>
                      <a:r>
                        <a:rPr sz="1200" spc="145" dirty="0">
                          <a:latin typeface="Arial"/>
                          <a:cs typeface="Arial"/>
                        </a:rPr>
                        <a:t>  </a:t>
                      </a:r>
                      <a:r>
                        <a:rPr sz="1800" spc="-75" baseline="-37037" dirty="0">
                          <a:latin typeface="Arial"/>
                          <a:cs typeface="Arial"/>
                        </a:rPr>
                        <a:t>2</a:t>
                      </a:r>
                      <a:endParaRPr sz="1800" baseline="-3703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(x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,y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390">
                <a:tc>
                  <a:txBody>
                    <a:bodyPr/>
                    <a:lstStyle/>
                    <a:p>
                      <a:pPr marL="95250" marR="3175">
                        <a:lnSpc>
                          <a:spcPts val="2055"/>
                        </a:lnSpc>
                        <a:spcBef>
                          <a:spcPts val="245"/>
                        </a:spcBef>
                        <a:tabLst>
                          <a:tab pos="327660" algn="l"/>
                        </a:tabLst>
                      </a:pPr>
                      <a:r>
                        <a:rPr sz="2700" spc="-75" baseline="-21604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700" baseline="-21604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700" spc="-30" baseline="-21604" dirty="0">
                          <a:latin typeface="MS PGothic"/>
                          <a:cs typeface="MS PGothic"/>
                        </a:rPr>
                        <a:t>∈</a:t>
                      </a:r>
                      <a:r>
                        <a:rPr sz="2700" spc="-30" baseline="-21604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512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8750" marR="21590">
                        <a:lnSpc>
                          <a:spcPts val="1335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28600" marR="215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(x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,y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055"/>
                        </a:lnSpc>
                        <a:spcBef>
                          <a:spcPts val="295"/>
                        </a:spcBef>
                        <a:tabLst>
                          <a:tab pos="285115" algn="l"/>
                        </a:tabLst>
                      </a:pPr>
                      <a:r>
                        <a:rPr sz="2700" spc="-75" baseline="-21604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700" baseline="-21604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700" spc="-15" baseline="-21604" dirty="0">
                          <a:latin typeface="MS PGothic"/>
                          <a:cs typeface="MS PGothic"/>
                        </a:rPr>
                        <a:t>∈</a:t>
                      </a:r>
                      <a:r>
                        <a:rPr sz="2700" spc="-15" baseline="-21604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512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5570">
                        <a:lnSpc>
                          <a:spcPts val="1335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(x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,y</a:t>
                      </a:r>
                      <a:r>
                        <a:rPr sz="1800" spc="-15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8584187" y="1947996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(x,y)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3743" y="1531258"/>
            <a:ext cx="198299" cy="1982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3743" y="2512459"/>
            <a:ext cx="198299" cy="19829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17719" y="2512459"/>
            <a:ext cx="198299" cy="19829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17719" y="1531258"/>
            <a:ext cx="198299" cy="1982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439849" y="3212222"/>
            <a:ext cx="23228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Feature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31746" dirty="0">
                <a:latin typeface="Arial"/>
                <a:cs typeface="Arial"/>
              </a:rPr>
              <a:t>xy</a:t>
            </a:r>
            <a:r>
              <a:rPr sz="1575" spc="179" baseline="-31746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(x,</a:t>
            </a:r>
            <a:r>
              <a:rPr sz="1600" spc="-25" dirty="0">
                <a:latin typeface="Arial"/>
                <a:cs typeface="Arial"/>
              </a:rPr>
              <a:t> y)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linear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combination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features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four </a:t>
            </a:r>
            <a:r>
              <a:rPr sz="1600" dirty="0">
                <a:latin typeface="Arial"/>
                <a:cs typeface="Arial"/>
              </a:rPr>
              <a:t>neighboring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46189" y="4223755"/>
            <a:ext cx="6559624" cy="37517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025" y="4457410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999" y="785104"/>
            <a:ext cx="6016625" cy="2832735"/>
            <a:chOff x="133999" y="785104"/>
            <a:chExt cx="6016625" cy="2832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9" y="1465400"/>
              <a:ext cx="2486575" cy="21523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74463" y="1470572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0914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  <a:path w="2671445" h="2316479">
                  <a:moveTo>
                    <a:pt x="2486451" y="184747"/>
                  </a:moveTo>
                  <a:lnTo>
                    <a:pt x="2486451" y="2316299"/>
                  </a:lnTo>
                </a:path>
                <a:path w="2671445" h="2316479">
                  <a:moveTo>
                    <a:pt x="305436" y="179574"/>
                  </a:moveTo>
                  <a:lnTo>
                    <a:pt x="305436" y="2300274"/>
                  </a:lnTo>
                </a:path>
                <a:path w="2671445" h="2316479">
                  <a:moveTo>
                    <a:pt x="11" y="2011570"/>
                  </a:moveTo>
                  <a:lnTo>
                    <a:pt x="2489111" y="2011570"/>
                  </a:lnTo>
                </a:path>
                <a:path w="2671445" h="2316479">
                  <a:moveTo>
                    <a:pt x="617061" y="183674"/>
                  </a:moveTo>
                  <a:lnTo>
                    <a:pt x="617061" y="2316374"/>
                  </a:lnTo>
                </a:path>
                <a:path w="2671445" h="2316479">
                  <a:moveTo>
                    <a:pt x="921861" y="183674"/>
                  </a:moveTo>
                  <a:lnTo>
                    <a:pt x="921861" y="2316374"/>
                  </a:lnTo>
                </a:path>
                <a:path w="2671445" h="2316479">
                  <a:moveTo>
                    <a:pt x="1226661" y="183674"/>
                  </a:moveTo>
                  <a:lnTo>
                    <a:pt x="1226661" y="2316374"/>
                  </a:lnTo>
                </a:path>
                <a:path w="2671445" h="2316479">
                  <a:moveTo>
                    <a:pt x="1531461" y="183674"/>
                  </a:moveTo>
                  <a:lnTo>
                    <a:pt x="1531461" y="2316374"/>
                  </a:lnTo>
                </a:path>
                <a:path w="2671445" h="2316479">
                  <a:moveTo>
                    <a:pt x="1836261" y="183674"/>
                  </a:moveTo>
                  <a:lnTo>
                    <a:pt x="1836261" y="2316374"/>
                  </a:lnTo>
                </a:path>
                <a:path w="2671445" h="2316479">
                  <a:moveTo>
                    <a:pt x="2141061" y="183674"/>
                  </a:moveTo>
                  <a:lnTo>
                    <a:pt x="2141061" y="2316374"/>
                  </a:lnTo>
                </a:path>
                <a:path w="2671445" h="2316479">
                  <a:moveTo>
                    <a:pt x="11" y="1706770"/>
                  </a:moveTo>
                  <a:lnTo>
                    <a:pt x="2489111" y="1706770"/>
                  </a:lnTo>
                </a:path>
                <a:path w="2671445" h="2316479">
                  <a:moveTo>
                    <a:pt x="11" y="1401970"/>
                  </a:moveTo>
                  <a:lnTo>
                    <a:pt x="2489111" y="1401970"/>
                  </a:lnTo>
                </a:path>
                <a:path w="2671445" h="2316479">
                  <a:moveTo>
                    <a:pt x="11" y="1097170"/>
                  </a:moveTo>
                  <a:lnTo>
                    <a:pt x="2489111" y="1097170"/>
                  </a:lnTo>
                </a:path>
                <a:path w="2671445" h="2316479">
                  <a:moveTo>
                    <a:pt x="11" y="792370"/>
                  </a:moveTo>
                  <a:lnTo>
                    <a:pt x="2489111" y="792370"/>
                  </a:lnTo>
                </a:path>
                <a:path w="2671445" h="2316479">
                  <a:moveTo>
                    <a:pt x="11" y="487570"/>
                  </a:moveTo>
                  <a:lnTo>
                    <a:pt x="2489111" y="4875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424" y="1858025"/>
              <a:ext cx="4485005" cy="1520825"/>
            </a:xfrm>
            <a:custGeom>
              <a:avLst/>
              <a:gdLst/>
              <a:ahLst/>
              <a:cxnLst/>
              <a:rect l="l" t="t" r="r" b="b"/>
              <a:pathLst>
                <a:path w="4485005" h="1520825">
                  <a:moveTo>
                    <a:pt x="3276599" y="0"/>
                  </a:moveTo>
                  <a:lnTo>
                    <a:pt x="4484699" y="0"/>
                  </a:lnTo>
                  <a:lnTo>
                    <a:pt x="4484699" y="1520699"/>
                  </a:lnTo>
                  <a:lnTo>
                    <a:pt x="3276599" y="1520699"/>
                  </a:lnTo>
                  <a:lnTo>
                    <a:pt x="3276599" y="0"/>
                  </a:lnTo>
                  <a:close/>
                </a:path>
                <a:path w="4485005" h="1520825">
                  <a:moveTo>
                    <a:pt x="0" y="0"/>
                  </a:moveTo>
                  <a:lnTo>
                    <a:pt x="1208099" y="0"/>
                  </a:lnTo>
                  <a:lnTo>
                    <a:pt x="1208099" y="1520699"/>
                  </a:lnTo>
                  <a:lnTo>
                    <a:pt x="0" y="1520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7287" y="799392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7"/>
                  </a:moveTo>
                  <a:lnTo>
                    <a:pt x="5899" y="618712"/>
                  </a:lnTo>
                  <a:lnTo>
                    <a:pt x="23218" y="571894"/>
                  </a:lnTo>
                  <a:lnTo>
                    <a:pt x="51384" y="525725"/>
                  </a:lnTo>
                  <a:lnTo>
                    <a:pt x="89828" y="480376"/>
                  </a:lnTo>
                  <a:lnTo>
                    <a:pt x="137977" y="436020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1"/>
                  </a:lnTo>
                  <a:lnTo>
                    <a:pt x="374693" y="291065"/>
                  </a:lnTo>
                  <a:lnTo>
                    <a:pt x="416217" y="271950"/>
                  </a:lnTo>
                  <a:lnTo>
                    <a:pt x="459454" y="253298"/>
                  </a:lnTo>
                  <a:lnTo>
                    <a:pt x="504332" y="235130"/>
                  </a:lnTo>
                  <a:lnTo>
                    <a:pt x="550781" y="217467"/>
                  </a:lnTo>
                  <a:lnTo>
                    <a:pt x="598728" y="200331"/>
                  </a:lnTo>
                  <a:lnTo>
                    <a:pt x="648103" y="183744"/>
                  </a:lnTo>
                  <a:lnTo>
                    <a:pt x="698833" y="167727"/>
                  </a:lnTo>
                  <a:lnTo>
                    <a:pt x="750849" y="152301"/>
                  </a:lnTo>
                  <a:lnTo>
                    <a:pt x="804077" y="137488"/>
                  </a:lnTo>
                  <a:lnTo>
                    <a:pt x="858447" y="123309"/>
                  </a:lnTo>
                  <a:lnTo>
                    <a:pt x="913888" y="109786"/>
                  </a:lnTo>
                  <a:lnTo>
                    <a:pt x="970328" y="96941"/>
                  </a:lnTo>
                  <a:lnTo>
                    <a:pt x="1027696" y="84793"/>
                  </a:lnTo>
                  <a:lnTo>
                    <a:pt x="1085921" y="73366"/>
                  </a:lnTo>
                  <a:lnTo>
                    <a:pt x="1144930" y="62681"/>
                  </a:lnTo>
                  <a:lnTo>
                    <a:pt x="1204653" y="52758"/>
                  </a:lnTo>
                  <a:lnTo>
                    <a:pt x="1265018" y="43620"/>
                  </a:lnTo>
                  <a:lnTo>
                    <a:pt x="1325954" y="35288"/>
                  </a:lnTo>
                  <a:lnTo>
                    <a:pt x="1387390" y="27784"/>
                  </a:lnTo>
                  <a:lnTo>
                    <a:pt x="1449254" y="21128"/>
                  </a:lnTo>
                  <a:lnTo>
                    <a:pt x="1511475" y="15343"/>
                  </a:lnTo>
                  <a:lnTo>
                    <a:pt x="1573981" y="10449"/>
                  </a:lnTo>
                  <a:lnTo>
                    <a:pt x="1636702" y="6468"/>
                  </a:lnTo>
                  <a:lnTo>
                    <a:pt x="1699565" y="3422"/>
                  </a:lnTo>
                  <a:lnTo>
                    <a:pt x="1762499" y="1333"/>
                  </a:lnTo>
                  <a:lnTo>
                    <a:pt x="1817570" y="300"/>
                  </a:lnTo>
                  <a:lnTo>
                    <a:pt x="1872592" y="0"/>
                  </a:lnTo>
                  <a:lnTo>
                    <a:pt x="1927519" y="414"/>
                  </a:lnTo>
                  <a:lnTo>
                    <a:pt x="1982302" y="1526"/>
                  </a:lnTo>
                  <a:lnTo>
                    <a:pt x="2036894" y="3319"/>
                  </a:lnTo>
                  <a:lnTo>
                    <a:pt x="2091247" y="5777"/>
                  </a:lnTo>
                  <a:lnTo>
                    <a:pt x="2145313" y="8882"/>
                  </a:lnTo>
                  <a:lnTo>
                    <a:pt x="2199045" y="12618"/>
                  </a:lnTo>
                  <a:lnTo>
                    <a:pt x="2252394" y="16968"/>
                  </a:lnTo>
                  <a:lnTo>
                    <a:pt x="2305312" y="21915"/>
                  </a:lnTo>
                  <a:lnTo>
                    <a:pt x="2357753" y="27443"/>
                  </a:lnTo>
                  <a:lnTo>
                    <a:pt x="2409667" y="33534"/>
                  </a:lnTo>
                  <a:lnTo>
                    <a:pt x="2461008" y="40172"/>
                  </a:lnTo>
                  <a:lnTo>
                    <a:pt x="2511728" y="47340"/>
                  </a:lnTo>
                  <a:lnTo>
                    <a:pt x="2561778" y="55020"/>
                  </a:lnTo>
                  <a:lnTo>
                    <a:pt x="2611111" y="63198"/>
                  </a:lnTo>
                  <a:lnTo>
                    <a:pt x="2659678" y="71854"/>
                  </a:lnTo>
                  <a:lnTo>
                    <a:pt x="2707434" y="80973"/>
                  </a:lnTo>
                  <a:lnTo>
                    <a:pt x="2754328" y="90539"/>
                  </a:lnTo>
                  <a:lnTo>
                    <a:pt x="2800314" y="100533"/>
                  </a:lnTo>
                  <a:lnTo>
                    <a:pt x="2845344" y="110939"/>
                  </a:lnTo>
                  <a:lnTo>
                    <a:pt x="2889370" y="121741"/>
                  </a:lnTo>
                  <a:lnTo>
                    <a:pt x="2932344" y="132922"/>
                  </a:lnTo>
                  <a:lnTo>
                    <a:pt x="2974218" y="144464"/>
                  </a:lnTo>
                  <a:lnTo>
                    <a:pt x="3028257" y="160387"/>
                  </a:lnTo>
                  <a:lnTo>
                    <a:pt x="3080143" y="176884"/>
                  </a:lnTo>
                  <a:lnTo>
                    <a:pt x="3129763" y="193915"/>
                  </a:lnTo>
                  <a:lnTo>
                    <a:pt x="3177002" y="211439"/>
                  </a:lnTo>
                  <a:lnTo>
                    <a:pt x="3221749" y="229417"/>
                  </a:lnTo>
                  <a:lnTo>
                    <a:pt x="3263888" y="247809"/>
                  </a:lnTo>
                  <a:lnTo>
                    <a:pt x="3303308" y="266576"/>
                  </a:lnTo>
                  <a:lnTo>
                    <a:pt x="3339895" y="285677"/>
                  </a:lnTo>
                  <a:lnTo>
                    <a:pt x="3373534" y="305072"/>
                  </a:lnTo>
                  <a:lnTo>
                    <a:pt x="3407716" y="327194"/>
                  </a:lnTo>
                  <a:lnTo>
                    <a:pt x="3423304" y="338358"/>
                  </a:lnTo>
                  <a:lnTo>
                    <a:pt x="3424561" y="339291"/>
                  </a:lnTo>
                  <a:lnTo>
                    <a:pt x="3425807" y="340225"/>
                  </a:lnTo>
                  <a:lnTo>
                    <a:pt x="3427041" y="341159"/>
                  </a:lnTo>
                  <a:lnTo>
                    <a:pt x="3430116" y="343506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04" y="1102490"/>
              <a:ext cx="139651" cy="162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42449" y="921296"/>
            <a:ext cx="149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Project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proposal </a:t>
            </a:r>
            <a:r>
              <a:rPr sz="1600" dirty="0">
                <a:latin typeface="Arial"/>
                <a:cs typeface="Arial"/>
              </a:rPr>
              <a:t>onto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30324" y="1850375"/>
            <a:ext cx="1159510" cy="1536065"/>
            <a:chOff x="4330324" y="1850375"/>
            <a:chExt cx="1159510" cy="1536065"/>
          </a:xfrm>
        </p:grpSpPr>
        <p:sp>
          <p:nvSpPr>
            <p:cNvPr id="18" name="object 18"/>
            <p:cNvSpPr/>
            <p:nvPr/>
          </p:nvSpPr>
          <p:spPr>
            <a:xfrm>
              <a:off x="4330324" y="1850375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9" y="0"/>
                  </a:moveTo>
                  <a:lnTo>
                    <a:pt x="579749" y="1535999"/>
                  </a:lnTo>
                </a:path>
                <a:path w="1159510" h="1536064">
                  <a:moveTo>
                    <a:pt x="0" y="767999"/>
                  </a:moveTo>
                  <a:lnTo>
                    <a:pt x="1159499" y="767999"/>
                  </a:lnTo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2320613"/>
              <a:ext cx="117599" cy="1175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019388"/>
              <a:ext cx="117599" cy="1175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019388"/>
              <a:ext cx="117599" cy="1175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318875"/>
              <a:ext cx="117599" cy="117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2320613"/>
              <a:ext cx="117599" cy="1175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1599" y="2019388"/>
              <a:ext cx="117599" cy="117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019388"/>
              <a:ext cx="117599" cy="117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318875"/>
              <a:ext cx="117599" cy="117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599" y="3082613"/>
              <a:ext cx="117599" cy="117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999" y="2781387"/>
              <a:ext cx="117599" cy="117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2781387"/>
              <a:ext cx="117599" cy="1175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324" y="3080875"/>
              <a:ext cx="117599" cy="117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7199" y="3082613"/>
              <a:ext cx="117599" cy="1175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1599" y="2781387"/>
              <a:ext cx="117599" cy="1175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2781387"/>
              <a:ext cx="117599" cy="1175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24" y="3080875"/>
              <a:ext cx="117599" cy="117599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56450" y="256997"/>
            <a:ext cx="2226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Sample</a:t>
            </a:r>
            <a:r>
              <a:rPr sz="1600" spc="-20" dirty="0"/>
              <a:t> </a:t>
            </a:r>
            <a:r>
              <a:rPr sz="1600" dirty="0"/>
              <a:t>at</a:t>
            </a:r>
            <a:r>
              <a:rPr sz="1600" spc="-20" dirty="0"/>
              <a:t> </a:t>
            </a:r>
            <a:r>
              <a:rPr sz="1600" dirty="0"/>
              <a:t>regular</a:t>
            </a:r>
            <a:r>
              <a:rPr sz="1600" spc="-20" dirty="0"/>
              <a:t> </a:t>
            </a:r>
            <a:r>
              <a:rPr sz="1600" spc="-10" dirty="0"/>
              <a:t>points </a:t>
            </a:r>
            <a:r>
              <a:rPr sz="1600" dirty="0"/>
              <a:t>in</a:t>
            </a:r>
            <a:r>
              <a:rPr sz="1600" spc="-25" dirty="0"/>
              <a:t> </a:t>
            </a:r>
            <a:r>
              <a:rPr sz="1600" dirty="0"/>
              <a:t>each</a:t>
            </a:r>
            <a:r>
              <a:rPr sz="1600" spc="-25" dirty="0"/>
              <a:t> </a:t>
            </a:r>
            <a:r>
              <a:rPr sz="1600" dirty="0"/>
              <a:t>subregion</a:t>
            </a:r>
            <a:r>
              <a:rPr sz="1600" spc="-25" dirty="0"/>
              <a:t> </a:t>
            </a:r>
            <a:r>
              <a:rPr sz="1600" spc="-10" dirty="0"/>
              <a:t>using </a:t>
            </a:r>
            <a:r>
              <a:rPr sz="1600" dirty="0"/>
              <a:t>bilinear</a:t>
            </a:r>
            <a:r>
              <a:rPr sz="1600" spc="-5" dirty="0"/>
              <a:t> </a:t>
            </a:r>
            <a:r>
              <a:rPr sz="1600" spc="-10" dirty="0"/>
              <a:t>interpolation</a:t>
            </a:r>
            <a:endParaRPr sz="1600"/>
          </a:p>
        </p:txBody>
      </p:sp>
      <p:grpSp>
        <p:nvGrpSpPr>
          <p:cNvPr id="36" name="object 36"/>
          <p:cNvGrpSpPr/>
          <p:nvPr/>
        </p:nvGrpSpPr>
        <p:grpSpPr>
          <a:xfrm>
            <a:off x="7303285" y="2022237"/>
            <a:ext cx="769620" cy="775970"/>
            <a:chOff x="7303285" y="2022237"/>
            <a:chExt cx="769620" cy="775970"/>
          </a:xfrm>
        </p:grpSpPr>
        <p:sp>
          <p:nvSpPr>
            <p:cNvPr id="37" name="object 37"/>
            <p:cNvSpPr/>
            <p:nvPr/>
          </p:nvSpPr>
          <p:spPr>
            <a:xfrm>
              <a:off x="7308124" y="2196276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2"/>
                  </a:moveTo>
                  <a:lnTo>
                    <a:pt x="0" y="596622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98448" y="2026999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9"/>
                  </a:moveTo>
                  <a:lnTo>
                    <a:pt x="0" y="169276"/>
                  </a:lnTo>
                  <a:lnTo>
                    <a:pt x="169276" y="0"/>
                  </a:lnTo>
                  <a:lnTo>
                    <a:pt x="169276" y="596622"/>
                  </a:lnTo>
                  <a:lnTo>
                    <a:pt x="0" y="7658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08124" y="2026999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6"/>
                  </a:moveTo>
                  <a:lnTo>
                    <a:pt x="0" y="169276"/>
                  </a:lnTo>
                  <a:lnTo>
                    <a:pt x="169276" y="0"/>
                  </a:lnTo>
                  <a:lnTo>
                    <a:pt x="759599" y="0"/>
                  </a:lnTo>
                  <a:lnTo>
                    <a:pt x="590323" y="16927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08048" y="2026999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6" y="169276"/>
                  </a:moveTo>
                  <a:lnTo>
                    <a:pt x="169352" y="0"/>
                  </a:lnTo>
                  <a:lnTo>
                    <a:pt x="759676" y="0"/>
                  </a:lnTo>
                  <a:lnTo>
                    <a:pt x="759676" y="596622"/>
                  </a:lnTo>
                  <a:lnTo>
                    <a:pt x="590399" y="765899"/>
                  </a:lnTo>
                  <a:lnTo>
                    <a:pt x="76" y="765899"/>
                  </a:lnTo>
                  <a:lnTo>
                    <a:pt x="76" y="169276"/>
                  </a:lnTo>
                  <a:close/>
                </a:path>
                <a:path w="760095" h="766444">
                  <a:moveTo>
                    <a:pt x="76" y="169276"/>
                  </a:moveTo>
                  <a:lnTo>
                    <a:pt x="590399" y="169276"/>
                  </a:lnTo>
                  <a:lnTo>
                    <a:pt x="759676" y="0"/>
                  </a:lnTo>
                </a:path>
                <a:path w="760095" h="766444">
                  <a:moveTo>
                    <a:pt x="590399" y="169276"/>
                  </a:moveTo>
                  <a:lnTo>
                    <a:pt x="590399" y="765899"/>
                  </a:lnTo>
                </a:path>
                <a:path w="760095" h="766444">
                  <a:moveTo>
                    <a:pt x="297638" y="178799"/>
                  </a:moveTo>
                  <a:lnTo>
                    <a:pt x="295238" y="765899"/>
                  </a:lnTo>
                </a:path>
                <a:path w="760095" h="766444">
                  <a:moveTo>
                    <a:pt x="590399" y="467588"/>
                  </a:moveTo>
                  <a:lnTo>
                    <a:pt x="0" y="47238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310650" y="2413489"/>
            <a:ext cx="829310" cy="123189"/>
            <a:chOff x="6310650" y="2413489"/>
            <a:chExt cx="829310" cy="123189"/>
          </a:xfrm>
        </p:grpSpPr>
        <p:sp>
          <p:nvSpPr>
            <p:cNvPr id="42" name="object 42"/>
            <p:cNvSpPr/>
            <p:nvPr/>
          </p:nvSpPr>
          <p:spPr>
            <a:xfrm>
              <a:off x="6310650" y="2474975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1712" y="2413489"/>
              <a:ext cx="158250" cy="12297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298150" y="1420447"/>
            <a:ext cx="1437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Max-</a:t>
            </a:r>
            <a:r>
              <a:rPr sz="1600" dirty="0">
                <a:latin typeface="Arial"/>
                <a:cs typeface="Arial"/>
              </a:rPr>
              <a:t>pool </a:t>
            </a:r>
            <a:r>
              <a:rPr sz="1600" spc="-10" dirty="0">
                <a:latin typeface="Arial"/>
                <a:cs typeface="Arial"/>
              </a:rPr>
              <a:t>within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subregion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025" y="4457410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“Mask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44746" y="2915562"/>
            <a:ext cx="21196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60680" indent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Region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2;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practice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e.g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7)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2950" y="277443"/>
            <a:ext cx="461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Cropping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Features: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RoI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Align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95500" y="806596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“snapping”!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01052" y="3702638"/>
            <a:ext cx="210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550" y="1393281"/>
            <a:ext cx="3724761" cy="22248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0035" y="1167558"/>
            <a:ext cx="4232216" cy="27177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</a:t>
            </a:r>
            <a:r>
              <a:rPr dirty="0"/>
              <a:t>CNN</a:t>
            </a:r>
            <a:r>
              <a:rPr spc="-45" dirty="0"/>
              <a:t> </a:t>
            </a:r>
            <a:r>
              <a:rPr dirty="0"/>
              <a:t>vs</a:t>
            </a:r>
            <a:r>
              <a:rPr spc="-45" dirty="0"/>
              <a:t> </a:t>
            </a:r>
            <a:r>
              <a:rPr dirty="0"/>
              <a:t>Fast</a:t>
            </a:r>
            <a:r>
              <a:rPr spc="-45" dirty="0"/>
              <a:t> </a:t>
            </a:r>
            <a:r>
              <a:rPr spc="-25" dirty="0"/>
              <a:t>R-CNN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25" y="4172535"/>
            <a:ext cx="5002530" cy="3829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semantic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 </a:t>
            </a:r>
            <a:r>
              <a:rPr sz="800" dirty="0">
                <a:latin typeface="Arial"/>
                <a:cs typeface="Arial"/>
              </a:rPr>
              <a:t>He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“Spatial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pyramid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pooling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deep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convolutional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networks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visual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recognition”,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ECCV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40035" y="1167558"/>
            <a:ext cx="4232275" cy="2717800"/>
            <a:chOff x="4340035" y="1167558"/>
            <a:chExt cx="4232275" cy="2717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035" y="1167558"/>
              <a:ext cx="4232216" cy="2717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03650" y="3391824"/>
              <a:ext cx="759460" cy="0"/>
            </a:xfrm>
            <a:custGeom>
              <a:avLst/>
              <a:gdLst/>
              <a:ahLst/>
              <a:cxnLst/>
              <a:rect l="l" t="t" r="r" b="b"/>
              <a:pathLst>
                <a:path w="759459">
                  <a:moveTo>
                    <a:pt x="0" y="0"/>
                  </a:moveTo>
                  <a:lnTo>
                    <a:pt x="759299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7674" y="3350834"/>
              <a:ext cx="105500" cy="8198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0" y="1393281"/>
            <a:ext cx="3724761" cy="22248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R-</a:t>
            </a:r>
            <a:r>
              <a:rPr dirty="0"/>
              <a:t>CNN</a:t>
            </a:r>
            <a:r>
              <a:rPr spc="-45" dirty="0"/>
              <a:t> </a:t>
            </a:r>
            <a:r>
              <a:rPr dirty="0"/>
              <a:t>vs</a:t>
            </a:r>
            <a:r>
              <a:rPr spc="-45" dirty="0"/>
              <a:t> </a:t>
            </a:r>
            <a:r>
              <a:rPr dirty="0"/>
              <a:t>Fast</a:t>
            </a:r>
            <a:r>
              <a:rPr spc="-45" dirty="0"/>
              <a:t> </a:t>
            </a:r>
            <a:r>
              <a:rPr spc="-25" dirty="0"/>
              <a:t>R-CNN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025" y="4172535"/>
            <a:ext cx="5002530" cy="3829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Girshick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“Rich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feature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hierarchies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accurate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semantic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segmentation”,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2014. </a:t>
            </a:r>
            <a:r>
              <a:rPr sz="800" dirty="0">
                <a:latin typeface="Arial"/>
                <a:cs typeface="Arial"/>
              </a:rPr>
              <a:t>He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“Spatial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pyramid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pooling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deep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convolutional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networks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visual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recognition”,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ECCV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Girshick,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20" dirty="0">
                <a:latin typeface="Arial"/>
                <a:cs typeface="Arial"/>
              </a:rPr>
              <a:t> 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28725" y="2980056"/>
            <a:ext cx="208216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Runtime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dominated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region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proposals!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spc="-25" dirty="0"/>
              <a:t>R-</a:t>
            </a:r>
            <a:r>
              <a:rPr spc="-20" dirty="0"/>
              <a:t>CNN: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Make</a:t>
            </a:r>
            <a:r>
              <a:rPr sz="1800" spc="-15" dirty="0"/>
              <a:t> </a:t>
            </a:r>
            <a:r>
              <a:rPr sz="1800" dirty="0"/>
              <a:t>CNN</a:t>
            </a:r>
            <a:r>
              <a:rPr sz="1800" spc="-15" dirty="0"/>
              <a:t> </a:t>
            </a:r>
            <a:r>
              <a:rPr sz="1800" dirty="0"/>
              <a:t>do</a:t>
            </a:r>
            <a:r>
              <a:rPr sz="1800" spc="-15" dirty="0"/>
              <a:t> </a:t>
            </a:r>
            <a:r>
              <a:rPr sz="1800" spc="-10" dirty="0"/>
              <a:t>proposals!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106457" y="296274"/>
            <a:ext cx="5691505" cy="4478655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625" y="4279091"/>
            <a:ext cx="4888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Ren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“Faster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CNN: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Towards </a:t>
            </a:r>
            <a:r>
              <a:rPr sz="800" spc="-10" dirty="0">
                <a:latin typeface="Arial"/>
                <a:cs typeface="Arial"/>
              </a:rPr>
              <a:t>Real-</a:t>
            </a:r>
            <a:r>
              <a:rPr sz="800" dirty="0">
                <a:latin typeface="Arial"/>
                <a:cs typeface="Arial"/>
              </a:rPr>
              <a:t>Time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Region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Proposal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Networks”,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NIPS</a:t>
            </a:r>
            <a:r>
              <a:rPr sz="800" spc="-20" dirty="0">
                <a:latin typeface="Arial"/>
                <a:cs typeface="Arial"/>
              </a:rPr>
              <a:t> 2015 </a:t>
            </a: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2015,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Girshick; reproduced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permission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725" y="1523520"/>
            <a:ext cx="335089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277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Insert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Region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Proposal </a:t>
            </a:r>
            <a:r>
              <a:rPr sz="1800" b="1" dirty="0">
                <a:latin typeface="Arial"/>
                <a:cs typeface="Arial"/>
              </a:rPr>
              <a:t>Network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(RPN)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predict </a:t>
            </a:r>
            <a:r>
              <a:rPr sz="1800" dirty="0">
                <a:latin typeface="Arial"/>
                <a:cs typeface="Arial"/>
              </a:rPr>
              <a:t>proposals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Otherwise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</a:t>
            </a:r>
            <a:r>
              <a:rPr sz="1800" spc="-20" dirty="0">
                <a:latin typeface="Arial"/>
                <a:cs typeface="Arial"/>
              </a:rPr>
              <a:t> R-CNN: </a:t>
            </a:r>
            <a:r>
              <a:rPr sz="1800" dirty="0">
                <a:latin typeface="Arial"/>
                <a:cs typeface="Arial"/>
              </a:rPr>
              <a:t>Crop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0" dirty="0">
                <a:latin typeface="Arial"/>
                <a:cs typeface="Arial"/>
              </a:rPr>
              <a:t> proposal, </a:t>
            </a:r>
            <a:r>
              <a:rPr sz="1800" dirty="0">
                <a:latin typeface="Arial"/>
                <a:cs typeface="Arial"/>
              </a:rPr>
              <a:t>classify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0" y="1281062"/>
            <a:ext cx="2680970" cy="2326005"/>
            <a:chOff x="3469700" y="1281062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554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Region</a:t>
            </a:r>
            <a:r>
              <a:rPr sz="3000" spc="-35" dirty="0"/>
              <a:t> </a:t>
            </a:r>
            <a:r>
              <a:rPr sz="3000" dirty="0"/>
              <a:t>Proposal</a:t>
            </a:r>
            <a:r>
              <a:rPr sz="3000" spc="-35" dirty="0"/>
              <a:t> </a:t>
            </a:r>
            <a:r>
              <a:rPr sz="3000" spc="-10" dirty="0"/>
              <a:t>Network</a:t>
            </a:r>
            <a:endParaRPr sz="30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99" y="1465400"/>
            <a:ext cx="2486575" cy="21523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2" name="object 12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22871" y="3890488"/>
            <a:ext cx="1555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7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6962" y="1281062"/>
            <a:ext cx="3373754" cy="2326005"/>
            <a:chOff x="2776962" y="1281062"/>
            <a:chExt cx="3373754" cy="2326005"/>
          </a:xfrm>
        </p:grpSpPr>
        <p:sp>
          <p:nvSpPr>
            <p:cNvPr id="3" name="object 3"/>
            <p:cNvSpPr/>
            <p:nvPr/>
          </p:nvSpPr>
          <p:spPr>
            <a:xfrm>
              <a:off x="3474462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2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2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099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0225" y="378138"/>
            <a:ext cx="434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Region</a:t>
            </a:r>
            <a:r>
              <a:rPr sz="3000" spc="-35" dirty="0"/>
              <a:t> </a:t>
            </a:r>
            <a:r>
              <a:rPr sz="3000" dirty="0"/>
              <a:t>Proposal</a:t>
            </a:r>
            <a:r>
              <a:rPr sz="3000" spc="-35" dirty="0"/>
              <a:t> </a:t>
            </a:r>
            <a:r>
              <a:rPr sz="3000" spc="-10" dirty="0"/>
              <a:t>Network</a:t>
            </a:r>
            <a:endParaRPr sz="300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99" y="1465400"/>
            <a:ext cx="2486575" cy="21523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74475" y="1465399"/>
            <a:ext cx="2489200" cy="2137410"/>
          </a:xfrm>
          <a:custGeom>
            <a:avLst/>
            <a:gdLst/>
            <a:ahLst/>
            <a:cxnLst/>
            <a:rect l="l" t="t" r="r" b="b"/>
            <a:pathLst>
              <a:path w="2489200" h="2137410">
                <a:moveTo>
                  <a:pt x="305424" y="0"/>
                </a:moveTo>
                <a:lnTo>
                  <a:pt x="305424" y="2120699"/>
                </a:lnTo>
              </a:path>
              <a:path w="2489200" h="2137410">
                <a:moveTo>
                  <a:pt x="0" y="1831995"/>
                </a:moveTo>
                <a:lnTo>
                  <a:pt x="2489099" y="1831995"/>
                </a:lnTo>
              </a:path>
              <a:path w="2489200" h="2137410">
                <a:moveTo>
                  <a:pt x="617049" y="4099"/>
                </a:moveTo>
                <a:lnTo>
                  <a:pt x="617049" y="2136799"/>
                </a:lnTo>
              </a:path>
              <a:path w="2489200" h="2137410">
                <a:moveTo>
                  <a:pt x="921849" y="4099"/>
                </a:moveTo>
                <a:lnTo>
                  <a:pt x="921849" y="2136799"/>
                </a:lnTo>
              </a:path>
              <a:path w="2489200" h="2137410">
                <a:moveTo>
                  <a:pt x="1226649" y="4099"/>
                </a:moveTo>
                <a:lnTo>
                  <a:pt x="1226649" y="2136799"/>
                </a:lnTo>
              </a:path>
              <a:path w="2489200" h="2137410">
                <a:moveTo>
                  <a:pt x="1531449" y="4099"/>
                </a:moveTo>
                <a:lnTo>
                  <a:pt x="1531449" y="2136799"/>
                </a:lnTo>
              </a:path>
              <a:path w="2489200" h="2137410">
                <a:moveTo>
                  <a:pt x="1836249" y="4099"/>
                </a:moveTo>
                <a:lnTo>
                  <a:pt x="1836249" y="2136799"/>
                </a:lnTo>
              </a:path>
              <a:path w="2489200" h="2137410">
                <a:moveTo>
                  <a:pt x="2141049" y="4099"/>
                </a:moveTo>
                <a:lnTo>
                  <a:pt x="2141049" y="2136799"/>
                </a:lnTo>
              </a:path>
              <a:path w="2489200" h="2137410">
                <a:moveTo>
                  <a:pt x="0" y="1527195"/>
                </a:moveTo>
                <a:lnTo>
                  <a:pt x="2489099" y="1527195"/>
                </a:lnTo>
              </a:path>
              <a:path w="2489200" h="2137410">
                <a:moveTo>
                  <a:pt x="0" y="1222395"/>
                </a:moveTo>
                <a:lnTo>
                  <a:pt x="2489099" y="1222395"/>
                </a:lnTo>
              </a:path>
              <a:path w="2489200" h="2137410">
                <a:moveTo>
                  <a:pt x="0" y="917595"/>
                </a:moveTo>
                <a:lnTo>
                  <a:pt x="2489099" y="917595"/>
                </a:lnTo>
              </a:path>
              <a:path w="2489200" h="2137410">
                <a:moveTo>
                  <a:pt x="0" y="612795"/>
                </a:moveTo>
                <a:lnTo>
                  <a:pt x="2489099" y="612795"/>
                </a:lnTo>
              </a:path>
              <a:path w="2489200" h="2137410">
                <a:moveTo>
                  <a:pt x="0" y="307995"/>
                </a:moveTo>
                <a:lnTo>
                  <a:pt x="2489099" y="3079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5756" y="3890488"/>
            <a:ext cx="1211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22871" y="4103847"/>
            <a:ext cx="1555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5630" y="431296"/>
            <a:ext cx="2181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Imagine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anchor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box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fixed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size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each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feature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58176" y="1403948"/>
            <a:ext cx="3307715" cy="2569210"/>
            <a:chOff x="3058176" y="1403948"/>
            <a:chExt cx="3307715" cy="2569210"/>
          </a:xfrm>
        </p:grpSpPr>
        <p:sp>
          <p:nvSpPr>
            <p:cNvPr id="19" name="object 19"/>
            <p:cNvSpPr/>
            <p:nvPr/>
          </p:nvSpPr>
          <p:spPr>
            <a:xfrm>
              <a:off x="3991626" y="17277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9367" y="23810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2026" y="14229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99767" y="20762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01226" y="20325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967" y="26858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77226" y="23373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4967" y="29906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554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Semantic</a:t>
            </a:r>
            <a:r>
              <a:rPr sz="3000" spc="-40" dirty="0"/>
              <a:t> </a:t>
            </a:r>
            <a:r>
              <a:rPr sz="3000" dirty="0"/>
              <a:t>Segmentation:</a:t>
            </a:r>
            <a:r>
              <a:rPr sz="3000" spc="-85" dirty="0"/>
              <a:t> </a:t>
            </a:r>
            <a:r>
              <a:rPr sz="3000" dirty="0"/>
              <a:t>The</a:t>
            </a:r>
            <a:r>
              <a:rPr sz="3000" spc="-25" dirty="0"/>
              <a:t> </a:t>
            </a:r>
            <a:r>
              <a:rPr sz="3000" spc="-10" dirty="0"/>
              <a:t>Problem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327" y="1503277"/>
            <a:ext cx="1628898" cy="1385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04654" y="1488093"/>
            <a:ext cx="1700530" cy="1410970"/>
            <a:chOff x="2104654" y="1488093"/>
            <a:chExt cx="1700530" cy="1410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9609" y="1500859"/>
              <a:ext cx="1663317" cy="13903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71123" y="1783274"/>
              <a:ext cx="1277620" cy="882650"/>
            </a:xfrm>
            <a:custGeom>
              <a:avLst/>
              <a:gdLst/>
              <a:ahLst/>
              <a:cxnLst/>
              <a:rect l="l" t="t" r="r" b="b"/>
              <a:pathLst>
                <a:path w="1277620" h="882650">
                  <a:moveTo>
                    <a:pt x="942165" y="882237"/>
                  </a:moveTo>
                  <a:lnTo>
                    <a:pt x="842225" y="813307"/>
                  </a:lnTo>
                  <a:lnTo>
                    <a:pt x="799424" y="703009"/>
                  </a:lnTo>
                  <a:lnTo>
                    <a:pt x="699484" y="716817"/>
                  </a:lnTo>
                  <a:lnTo>
                    <a:pt x="678093" y="641003"/>
                  </a:lnTo>
                  <a:lnTo>
                    <a:pt x="642403" y="489373"/>
                  </a:lnTo>
                  <a:lnTo>
                    <a:pt x="628103" y="372169"/>
                  </a:lnTo>
                  <a:lnTo>
                    <a:pt x="499623" y="296374"/>
                  </a:lnTo>
                  <a:lnTo>
                    <a:pt x="306911" y="234329"/>
                  </a:lnTo>
                  <a:lnTo>
                    <a:pt x="192711" y="206750"/>
                  </a:lnTo>
                  <a:lnTo>
                    <a:pt x="85660" y="220559"/>
                  </a:lnTo>
                  <a:lnTo>
                    <a:pt x="0" y="199884"/>
                  </a:lnTo>
                  <a:lnTo>
                    <a:pt x="47010" y="145780"/>
                  </a:lnTo>
                  <a:lnTo>
                    <a:pt x="285501" y="124050"/>
                  </a:lnTo>
                  <a:lnTo>
                    <a:pt x="542463" y="199884"/>
                  </a:lnTo>
                  <a:lnTo>
                    <a:pt x="720894" y="255024"/>
                  </a:lnTo>
                  <a:lnTo>
                    <a:pt x="785144" y="234329"/>
                  </a:lnTo>
                  <a:lnTo>
                    <a:pt x="756584" y="117184"/>
                  </a:lnTo>
                  <a:lnTo>
                    <a:pt x="756584" y="27579"/>
                  </a:lnTo>
                  <a:lnTo>
                    <a:pt x="799424" y="20674"/>
                  </a:lnTo>
                  <a:lnTo>
                    <a:pt x="920735" y="117184"/>
                  </a:lnTo>
                  <a:lnTo>
                    <a:pt x="1113446" y="103394"/>
                  </a:lnTo>
                  <a:lnTo>
                    <a:pt x="1227647" y="0"/>
                  </a:lnTo>
                  <a:lnTo>
                    <a:pt x="1277617" y="20674"/>
                  </a:lnTo>
                  <a:lnTo>
                    <a:pt x="1270467" y="192998"/>
                  </a:lnTo>
                  <a:lnTo>
                    <a:pt x="1241947" y="358418"/>
                  </a:lnTo>
                  <a:lnTo>
                    <a:pt x="1213367" y="413539"/>
                  </a:lnTo>
                  <a:lnTo>
                    <a:pt x="1263337" y="475583"/>
                  </a:lnTo>
                  <a:lnTo>
                    <a:pt x="1277617" y="572073"/>
                  </a:lnTo>
                  <a:lnTo>
                    <a:pt x="1277617" y="654773"/>
                  </a:lnTo>
                  <a:lnTo>
                    <a:pt x="1206256" y="723703"/>
                  </a:lnTo>
                  <a:lnTo>
                    <a:pt x="1106316" y="675448"/>
                  </a:lnTo>
                  <a:lnTo>
                    <a:pt x="1134876" y="551398"/>
                  </a:lnTo>
                  <a:lnTo>
                    <a:pt x="1056346" y="599653"/>
                  </a:lnTo>
                  <a:lnTo>
                    <a:pt x="963555" y="627213"/>
                  </a:lnTo>
                  <a:lnTo>
                    <a:pt x="977855" y="689238"/>
                  </a:lnTo>
                  <a:lnTo>
                    <a:pt x="1002503" y="754600"/>
                  </a:lnTo>
                  <a:lnTo>
                    <a:pt x="999246" y="833982"/>
                  </a:lnTo>
                  <a:lnTo>
                    <a:pt x="942165" y="882237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1123" y="1783274"/>
              <a:ext cx="1277620" cy="882650"/>
            </a:xfrm>
            <a:custGeom>
              <a:avLst/>
              <a:gdLst/>
              <a:ahLst/>
              <a:cxnLst/>
              <a:rect l="l" t="t" r="r" b="b"/>
              <a:pathLst>
                <a:path w="1277620" h="882650">
                  <a:moveTo>
                    <a:pt x="47010" y="145780"/>
                  </a:moveTo>
                  <a:lnTo>
                    <a:pt x="285501" y="124050"/>
                  </a:lnTo>
                  <a:lnTo>
                    <a:pt x="542463" y="199884"/>
                  </a:lnTo>
                  <a:lnTo>
                    <a:pt x="720894" y="255024"/>
                  </a:lnTo>
                  <a:lnTo>
                    <a:pt x="785144" y="234329"/>
                  </a:lnTo>
                  <a:lnTo>
                    <a:pt x="756584" y="117184"/>
                  </a:lnTo>
                  <a:lnTo>
                    <a:pt x="756584" y="27579"/>
                  </a:lnTo>
                  <a:lnTo>
                    <a:pt x="799424" y="20674"/>
                  </a:lnTo>
                  <a:lnTo>
                    <a:pt x="920735" y="117184"/>
                  </a:lnTo>
                  <a:lnTo>
                    <a:pt x="1113446" y="103394"/>
                  </a:lnTo>
                  <a:lnTo>
                    <a:pt x="1227647" y="0"/>
                  </a:lnTo>
                  <a:lnTo>
                    <a:pt x="1277617" y="20674"/>
                  </a:lnTo>
                  <a:lnTo>
                    <a:pt x="1270467" y="192998"/>
                  </a:lnTo>
                  <a:lnTo>
                    <a:pt x="1241947" y="358418"/>
                  </a:lnTo>
                  <a:lnTo>
                    <a:pt x="1213367" y="413539"/>
                  </a:lnTo>
                  <a:lnTo>
                    <a:pt x="1263337" y="475583"/>
                  </a:lnTo>
                  <a:lnTo>
                    <a:pt x="1277617" y="572073"/>
                  </a:lnTo>
                  <a:lnTo>
                    <a:pt x="1277617" y="654773"/>
                  </a:lnTo>
                  <a:lnTo>
                    <a:pt x="1206256" y="723703"/>
                  </a:lnTo>
                  <a:lnTo>
                    <a:pt x="1106316" y="675448"/>
                  </a:lnTo>
                  <a:lnTo>
                    <a:pt x="1134876" y="551398"/>
                  </a:lnTo>
                  <a:lnTo>
                    <a:pt x="1056346" y="599653"/>
                  </a:lnTo>
                  <a:lnTo>
                    <a:pt x="963555" y="627213"/>
                  </a:lnTo>
                  <a:lnTo>
                    <a:pt x="977855" y="689238"/>
                  </a:lnTo>
                  <a:lnTo>
                    <a:pt x="1002503" y="754600"/>
                  </a:lnTo>
                  <a:lnTo>
                    <a:pt x="999246" y="833982"/>
                  </a:lnTo>
                  <a:lnTo>
                    <a:pt x="942165" y="882237"/>
                  </a:lnTo>
                  <a:lnTo>
                    <a:pt x="842225" y="813307"/>
                  </a:lnTo>
                  <a:lnTo>
                    <a:pt x="799424" y="703009"/>
                  </a:lnTo>
                  <a:lnTo>
                    <a:pt x="699484" y="716817"/>
                  </a:lnTo>
                  <a:lnTo>
                    <a:pt x="678093" y="641003"/>
                  </a:lnTo>
                  <a:lnTo>
                    <a:pt x="642403" y="489373"/>
                  </a:lnTo>
                  <a:lnTo>
                    <a:pt x="628103" y="372169"/>
                  </a:lnTo>
                  <a:lnTo>
                    <a:pt x="499623" y="296374"/>
                  </a:lnTo>
                  <a:lnTo>
                    <a:pt x="306911" y="234329"/>
                  </a:lnTo>
                  <a:lnTo>
                    <a:pt x="192711" y="206750"/>
                  </a:lnTo>
                  <a:lnTo>
                    <a:pt x="85660" y="220559"/>
                  </a:lnTo>
                  <a:lnTo>
                    <a:pt x="0" y="199884"/>
                  </a:lnTo>
                </a:path>
              </a:pathLst>
            </a:custGeom>
            <a:ln w="38099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26486" y="2009738"/>
              <a:ext cx="1659889" cy="870585"/>
            </a:xfrm>
            <a:custGeom>
              <a:avLst/>
              <a:gdLst/>
              <a:ahLst/>
              <a:cxnLst/>
              <a:rect l="l" t="t" r="r" b="b"/>
              <a:pathLst>
                <a:path w="1659889" h="870585">
                  <a:moveTo>
                    <a:pt x="1648172" y="870075"/>
                  </a:moveTo>
                  <a:lnTo>
                    <a:pt x="0" y="870075"/>
                  </a:lnTo>
                  <a:lnTo>
                    <a:pt x="0" y="153124"/>
                  </a:lnTo>
                  <a:lnTo>
                    <a:pt x="553098" y="88226"/>
                  </a:lnTo>
                  <a:lnTo>
                    <a:pt x="653150" y="184192"/>
                  </a:lnTo>
                  <a:lnTo>
                    <a:pt x="711522" y="491864"/>
                  </a:lnTo>
                  <a:lnTo>
                    <a:pt x="838116" y="491460"/>
                  </a:lnTo>
                  <a:lnTo>
                    <a:pt x="878279" y="610411"/>
                  </a:lnTo>
                  <a:lnTo>
                    <a:pt x="961663" y="675345"/>
                  </a:lnTo>
                  <a:lnTo>
                    <a:pt x="1061715" y="649919"/>
                  </a:lnTo>
                  <a:lnTo>
                    <a:pt x="1070060" y="565249"/>
                  </a:lnTo>
                  <a:lnTo>
                    <a:pt x="1053370" y="483388"/>
                  </a:lnTo>
                  <a:lnTo>
                    <a:pt x="1045047" y="424108"/>
                  </a:lnTo>
                  <a:lnTo>
                    <a:pt x="1145099" y="381767"/>
                  </a:lnTo>
                  <a:lnTo>
                    <a:pt x="1125654" y="477734"/>
                  </a:lnTo>
                  <a:lnTo>
                    <a:pt x="1259052" y="531360"/>
                  </a:lnTo>
                  <a:lnTo>
                    <a:pt x="1356350" y="443868"/>
                  </a:lnTo>
                  <a:lnTo>
                    <a:pt x="1361894" y="328142"/>
                  </a:lnTo>
                  <a:lnTo>
                    <a:pt x="1292411" y="184192"/>
                  </a:lnTo>
                  <a:lnTo>
                    <a:pt x="1330812" y="0"/>
                  </a:lnTo>
                  <a:lnTo>
                    <a:pt x="1431389" y="3532"/>
                  </a:lnTo>
                  <a:lnTo>
                    <a:pt x="1457721" y="66012"/>
                  </a:lnTo>
                  <a:lnTo>
                    <a:pt x="1659295" y="43064"/>
                  </a:lnTo>
                  <a:lnTo>
                    <a:pt x="1648172" y="870075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6486" y="2009738"/>
              <a:ext cx="1659889" cy="870585"/>
            </a:xfrm>
            <a:custGeom>
              <a:avLst/>
              <a:gdLst/>
              <a:ahLst/>
              <a:cxnLst/>
              <a:rect l="l" t="t" r="r" b="b"/>
              <a:pathLst>
                <a:path w="1659889" h="870585">
                  <a:moveTo>
                    <a:pt x="0" y="153124"/>
                  </a:moveTo>
                  <a:lnTo>
                    <a:pt x="553098" y="88226"/>
                  </a:lnTo>
                  <a:lnTo>
                    <a:pt x="653150" y="184192"/>
                  </a:lnTo>
                  <a:lnTo>
                    <a:pt x="711522" y="491864"/>
                  </a:lnTo>
                  <a:lnTo>
                    <a:pt x="838116" y="491460"/>
                  </a:lnTo>
                  <a:lnTo>
                    <a:pt x="878279" y="610411"/>
                  </a:lnTo>
                  <a:lnTo>
                    <a:pt x="961663" y="675345"/>
                  </a:lnTo>
                  <a:lnTo>
                    <a:pt x="1061715" y="649919"/>
                  </a:lnTo>
                  <a:lnTo>
                    <a:pt x="1070060" y="565249"/>
                  </a:lnTo>
                  <a:lnTo>
                    <a:pt x="1053370" y="483388"/>
                  </a:lnTo>
                  <a:lnTo>
                    <a:pt x="1045047" y="424108"/>
                  </a:lnTo>
                  <a:lnTo>
                    <a:pt x="1145099" y="381767"/>
                  </a:lnTo>
                  <a:lnTo>
                    <a:pt x="1125654" y="477734"/>
                  </a:lnTo>
                  <a:lnTo>
                    <a:pt x="1259052" y="531360"/>
                  </a:lnTo>
                  <a:lnTo>
                    <a:pt x="1356350" y="443868"/>
                  </a:lnTo>
                  <a:lnTo>
                    <a:pt x="1361894" y="328142"/>
                  </a:lnTo>
                  <a:lnTo>
                    <a:pt x="1292411" y="184192"/>
                  </a:lnTo>
                  <a:lnTo>
                    <a:pt x="1330812" y="0"/>
                  </a:lnTo>
                  <a:lnTo>
                    <a:pt x="1431389" y="3532"/>
                  </a:lnTo>
                  <a:lnTo>
                    <a:pt x="1457721" y="66012"/>
                  </a:lnTo>
                  <a:lnTo>
                    <a:pt x="1659295" y="43064"/>
                  </a:lnTo>
                  <a:lnTo>
                    <a:pt x="1648172" y="870075"/>
                  </a:lnTo>
                  <a:lnTo>
                    <a:pt x="0" y="870075"/>
                  </a:lnTo>
                  <a:lnTo>
                    <a:pt x="0" y="153124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3704" y="1533436"/>
              <a:ext cx="1656714" cy="607060"/>
            </a:xfrm>
            <a:custGeom>
              <a:avLst/>
              <a:gdLst/>
              <a:ahLst/>
              <a:cxnLst/>
              <a:rect l="l" t="t" r="r" b="b"/>
              <a:pathLst>
                <a:path w="1656714" h="607060">
                  <a:moveTo>
                    <a:pt x="0" y="606855"/>
                  </a:moveTo>
                  <a:lnTo>
                    <a:pt x="2777" y="350012"/>
                  </a:lnTo>
                  <a:lnTo>
                    <a:pt x="380773" y="307659"/>
                  </a:lnTo>
                  <a:lnTo>
                    <a:pt x="534855" y="248901"/>
                  </a:lnTo>
                  <a:lnTo>
                    <a:pt x="711521" y="273781"/>
                  </a:lnTo>
                  <a:lnTo>
                    <a:pt x="836598" y="234285"/>
                  </a:lnTo>
                  <a:lnTo>
                    <a:pt x="1339659" y="93157"/>
                  </a:lnTo>
                  <a:lnTo>
                    <a:pt x="1492538" y="79027"/>
                  </a:lnTo>
                  <a:lnTo>
                    <a:pt x="1564787" y="56434"/>
                  </a:lnTo>
                  <a:lnTo>
                    <a:pt x="1656494" y="0"/>
                  </a:lnTo>
                  <a:lnTo>
                    <a:pt x="1648172" y="502425"/>
                  </a:lnTo>
                  <a:lnTo>
                    <a:pt x="1467525" y="502425"/>
                  </a:lnTo>
                  <a:lnTo>
                    <a:pt x="1456402" y="468547"/>
                  </a:lnTo>
                  <a:lnTo>
                    <a:pt x="1341060" y="454288"/>
                  </a:lnTo>
                  <a:lnTo>
                    <a:pt x="1342437" y="270972"/>
                  </a:lnTo>
                  <a:lnTo>
                    <a:pt x="1250707" y="234285"/>
                  </a:lnTo>
                  <a:lnTo>
                    <a:pt x="1142321" y="341536"/>
                  </a:lnTo>
                  <a:lnTo>
                    <a:pt x="983898" y="347179"/>
                  </a:lnTo>
                  <a:lnTo>
                    <a:pt x="867155" y="262485"/>
                  </a:lnTo>
                  <a:lnTo>
                    <a:pt x="831042" y="254045"/>
                  </a:lnTo>
                  <a:lnTo>
                    <a:pt x="781191" y="314913"/>
                  </a:lnTo>
                  <a:lnTo>
                    <a:pt x="808784" y="471369"/>
                  </a:lnTo>
                  <a:lnTo>
                    <a:pt x="767103" y="479832"/>
                  </a:lnTo>
                  <a:lnTo>
                    <a:pt x="350193" y="361296"/>
                  </a:lnTo>
                  <a:lnTo>
                    <a:pt x="91729" y="375402"/>
                  </a:lnTo>
                  <a:lnTo>
                    <a:pt x="19445" y="451632"/>
                  </a:lnTo>
                  <a:lnTo>
                    <a:pt x="127866" y="488307"/>
                  </a:lnTo>
                  <a:lnTo>
                    <a:pt x="233462" y="482665"/>
                  </a:lnTo>
                  <a:lnTo>
                    <a:pt x="497516" y="553229"/>
                  </a:lnTo>
                  <a:lnTo>
                    <a:pt x="0" y="606855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3704" y="1533436"/>
              <a:ext cx="1656714" cy="607060"/>
            </a:xfrm>
            <a:custGeom>
              <a:avLst/>
              <a:gdLst/>
              <a:ahLst/>
              <a:cxnLst/>
              <a:rect l="l" t="t" r="r" b="b"/>
              <a:pathLst>
                <a:path w="1656714" h="607060">
                  <a:moveTo>
                    <a:pt x="497516" y="553229"/>
                  </a:moveTo>
                  <a:lnTo>
                    <a:pt x="0" y="606855"/>
                  </a:lnTo>
                  <a:lnTo>
                    <a:pt x="2777" y="350012"/>
                  </a:lnTo>
                  <a:lnTo>
                    <a:pt x="380773" y="307659"/>
                  </a:lnTo>
                  <a:lnTo>
                    <a:pt x="534855" y="248901"/>
                  </a:lnTo>
                  <a:lnTo>
                    <a:pt x="711521" y="273781"/>
                  </a:lnTo>
                  <a:lnTo>
                    <a:pt x="836598" y="234285"/>
                  </a:lnTo>
                  <a:lnTo>
                    <a:pt x="1339659" y="93157"/>
                  </a:lnTo>
                  <a:lnTo>
                    <a:pt x="1492538" y="79027"/>
                  </a:lnTo>
                  <a:lnTo>
                    <a:pt x="1564787" y="56434"/>
                  </a:lnTo>
                  <a:lnTo>
                    <a:pt x="1656494" y="0"/>
                  </a:lnTo>
                  <a:lnTo>
                    <a:pt x="1648172" y="502425"/>
                  </a:lnTo>
                  <a:lnTo>
                    <a:pt x="1467525" y="502425"/>
                  </a:lnTo>
                  <a:lnTo>
                    <a:pt x="1456402" y="468547"/>
                  </a:lnTo>
                  <a:lnTo>
                    <a:pt x="1341060" y="454288"/>
                  </a:lnTo>
                  <a:lnTo>
                    <a:pt x="1342437" y="270972"/>
                  </a:lnTo>
                  <a:lnTo>
                    <a:pt x="1250707" y="234285"/>
                  </a:lnTo>
                  <a:lnTo>
                    <a:pt x="1142321" y="341536"/>
                  </a:lnTo>
                  <a:lnTo>
                    <a:pt x="983898" y="347179"/>
                  </a:lnTo>
                  <a:lnTo>
                    <a:pt x="867155" y="262485"/>
                  </a:lnTo>
                  <a:lnTo>
                    <a:pt x="831042" y="254045"/>
                  </a:lnTo>
                  <a:lnTo>
                    <a:pt x="781191" y="314913"/>
                  </a:lnTo>
                  <a:lnTo>
                    <a:pt x="808784" y="471369"/>
                  </a:lnTo>
                  <a:lnTo>
                    <a:pt x="767103" y="479832"/>
                  </a:lnTo>
                  <a:lnTo>
                    <a:pt x="350193" y="361296"/>
                  </a:lnTo>
                  <a:lnTo>
                    <a:pt x="91729" y="375402"/>
                  </a:lnTo>
                  <a:lnTo>
                    <a:pt x="19445" y="451632"/>
                  </a:lnTo>
                  <a:lnTo>
                    <a:pt x="127866" y="488307"/>
                  </a:lnTo>
                  <a:lnTo>
                    <a:pt x="233462" y="482665"/>
                  </a:lnTo>
                  <a:lnTo>
                    <a:pt x="497516" y="553229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9261" y="1502381"/>
              <a:ext cx="1642745" cy="367030"/>
            </a:xfrm>
            <a:custGeom>
              <a:avLst/>
              <a:gdLst/>
              <a:ahLst/>
              <a:cxnLst/>
              <a:rect l="l" t="t" r="r" b="b"/>
              <a:pathLst>
                <a:path w="1642745" h="367030">
                  <a:moveTo>
                    <a:pt x="0" y="366939"/>
                  </a:moveTo>
                  <a:lnTo>
                    <a:pt x="0" y="0"/>
                  </a:lnTo>
                  <a:lnTo>
                    <a:pt x="1642616" y="5642"/>
                  </a:lnTo>
                  <a:lnTo>
                    <a:pt x="1525885" y="79039"/>
                  </a:lnTo>
                  <a:lnTo>
                    <a:pt x="1306312" y="104441"/>
                  </a:lnTo>
                  <a:lnTo>
                    <a:pt x="678175" y="285090"/>
                  </a:lnTo>
                  <a:lnTo>
                    <a:pt x="528085" y="254034"/>
                  </a:lnTo>
                  <a:lnTo>
                    <a:pt x="361316" y="321777"/>
                  </a:lnTo>
                  <a:lnTo>
                    <a:pt x="0" y="36693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29261" y="1502381"/>
              <a:ext cx="1642745" cy="367030"/>
            </a:xfrm>
            <a:custGeom>
              <a:avLst/>
              <a:gdLst/>
              <a:ahLst/>
              <a:cxnLst/>
              <a:rect l="l" t="t" r="r" b="b"/>
              <a:pathLst>
                <a:path w="1642745" h="367030">
                  <a:moveTo>
                    <a:pt x="0" y="366939"/>
                  </a:moveTo>
                  <a:lnTo>
                    <a:pt x="0" y="0"/>
                  </a:lnTo>
                  <a:lnTo>
                    <a:pt x="1642616" y="5642"/>
                  </a:lnTo>
                  <a:lnTo>
                    <a:pt x="1525885" y="79039"/>
                  </a:lnTo>
                  <a:lnTo>
                    <a:pt x="1306312" y="104441"/>
                  </a:lnTo>
                  <a:lnTo>
                    <a:pt x="678175" y="285090"/>
                  </a:lnTo>
                  <a:lnTo>
                    <a:pt x="528085" y="254034"/>
                  </a:lnTo>
                  <a:lnTo>
                    <a:pt x="361316" y="321777"/>
                  </a:lnTo>
                  <a:lnTo>
                    <a:pt x="0" y="366939"/>
                  </a:lnTo>
                  <a:close/>
                </a:path>
              </a:pathLst>
            </a:custGeom>
            <a:ln w="28574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2924" y="2992956"/>
            <a:ext cx="3667760" cy="110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8865" marR="1057275" indent="3365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1800" spc="-20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latin typeface="Arial"/>
                <a:cs typeface="Arial"/>
              </a:rPr>
              <a:t>Paired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image,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pixel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labeled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semantic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category.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5900" y="1620925"/>
            <a:ext cx="1725749" cy="115006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475126" y="2109649"/>
            <a:ext cx="384810" cy="271780"/>
          </a:xfrm>
          <a:custGeom>
            <a:avLst/>
            <a:gdLst/>
            <a:ahLst/>
            <a:cxnLst/>
            <a:rect l="l" t="t" r="r" b="b"/>
            <a:pathLst>
              <a:path w="384809" h="271780">
                <a:moveTo>
                  <a:pt x="248849" y="271499"/>
                </a:moveTo>
                <a:lnTo>
                  <a:pt x="248849" y="203624"/>
                </a:lnTo>
                <a:lnTo>
                  <a:pt x="0" y="203624"/>
                </a:lnTo>
                <a:lnTo>
                  <a:pt x="0" y="67874"/>
                </a:lnTo>
                <a:lnTo>
                  <a:pt x="248849" y="67874"/>
                </a:lnTo>
                <a:lnTo>
                  <a:pt x="248849" y="0"/>
                </a:lnTo>
                <a:lnTo>
                  <a:pt x="384599" y="135749"/>
                </a:lnTo>
                <a:lnTo>
                  <a:pt x="248849" y="2714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64050" y="3111538"/>
            <a:ext cx="3746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pixel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image.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3197" y="1620924"/>
            <a:ext cx="1649730" cy="115062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1400">
              <a:latin typeface="Times New Roman"/>
              <a:cs typeface="Times New Roman"/>
            </a:endParaRPr>
          </a:p>
          <a:p>
            <a:pPr marR="66675" algn="ctr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6962" y="1281062"/>
            <a:ext cx="3373754" cy="2326005"/>
            <a:chOff x="2776962" y="1281062"/>
            <a:chExt cx="3373754" cy="2326005"/>
          </a:xfrm>
        </p:grpSpPr>
        <p:sp>
          <p:nvSpPr>
            <p:cNvPr id="3" name="object 3"/>
            <p:cNvSpPr/>
            <p:nvPr/>
          </p:nvSpPr>
          <p:spPr>
            <a:xfrm>
              <a:off x="3474462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2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2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099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0225" y="378138"/>
            <a:ext cx="434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Region</a:t>
            </a:r>
            <a:r>
              <a:rPr sz="3000" spc="-35" dirty="0"/>
              <a:t> </a:t>
            </a:r>
            <a:r>
              <a:rPr sz="3000" dirty="0"/>
              <a:t>Proposal</a:t>
            </a:r>
            <a:r>
              <a:rPr sz="3000" spc="-35" dirty="0"/>
              <a:t> </a:t>
            </a:r>
            <a:r>
              <a:rPr sz="3000" spc="-10" dirty="0"/>
              <a:t>Network</a:t>
            </a:r>
            <a:endParaRPr sz="300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99" y="1465400"/>
            <a:ext cx="2486575" cy="21523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74475" y="1465399"/>
            <a:ext cx="2489200" cy="2137410"/>
          </a:xfrm>
          <a:custGeom>
            <a:avLst/>
            <a:gdLst/>
            <a:ahLst/>
            <a:cxnLst/>
            <a:rect l="l" t="t" r="r" b="b"/>
            <a:pathLst>
              <a:path w="2489200" h="2137410">
                <a:moveTo>
                  <a:pt x="305424" y="0"/>
                </a:moveTo>
                <a:lnTo>
                  <a:pt x="305424" y="2120699"/>
                </a:lnTo>
              </a:path>
              <a:path w="2489200" h="2137410">
                <a:moveTo>
                  <a:pt x="0" y="1831995"/>
                </a:moveTo>
                <a:lnTo>
                  <a:pt x="2489099" y="1831995"/>
                </a:lnTo>
              </a:path>
              <a:path w="2489200" h="2137410">
                <a:moveTo>
                  <a:pt x="617049" y="4099"/>
                </a:moveTo>
                <a:lnTo>
                  <a:pt x="617049" y="2136799"/>
                </a:lnTo>
              </a:path>
              <a:path w="2489200" h="2137410">
                <a:moveTo>
                  <a:pt x="921849" y="4099"/>
                </a:moveTo>
                <a:lnTo>
                  <a:pt x="921849" y="2136799"/>
                </a:lnTo>
              </a:path>
              <a:path w="2489200" h="2137410">
                <a:moveTo>
                  <a:pt x="1226649" y="4099"/>
                </a:moveTo>
                <a:lnTo>
                  <a:pt x="1226649" y="2136799"/>
                </a:lnTo>
              </a:path>
              <a:path w="2489200" h="2137410">
                <a:moveTo>
                  <a:pt x="1531449" y="4099"/>
                </a:moveTo>
                <a:lnTo>
                  <a:pt x="1531449" y="2136799"/>
                </a:lnTo>
              </a:path>
              <a:path w="2489200" h="2137410">
                <a:moveTo>
                  <a:pt x="1836249" y="4099"/>
                </a:moveTo>
                <a:lnTo>
                  <a:pt x="1836249" y="2136799"/>
                </a:lnTo>
              </a:path>
              <a:path w="2489200" h="2137410">
                <a:moveTo>
                  <a:pt x="2141049" y="4099"/>
                </a:moveTo>
                <a:lnTo>
                  <a:pt x="2141049" y="2136799"/>
                </a:lnTo>
              </a:path>
              <a:path w="2489200" h="2137410">
                <a:moveTo>
                  <a:pt x="0" y="1527195"/>
                </a:moveTo>
                <a:lnTo>
                  <a:pt x="2489099" y="1527195"/>
                </a:lnTo>
              </a:path>
              <a:path w="2489200" h="2137410">
                <a:moveTo>
                  <a:pt x="0" y="1222395"/>
                </a:moveTo>
                <a:lnTo>
                  <a:pt x="2489099" y="1222395"/>
                </a:lnTo>
              </a:path>
              <a:path w="2489200" h="2137410">
                <a:moveTo>
                  <a:pt x="0" y="917595"/>
                </a:moveTo>
                <a:lnTo>
                  <a:pt x="2489099" y="917595"/>
                </a:lnTo>
              </a:path>
              <a:path w="2489200" h="2137410">
                <a:moveTo>
                  <a:pt x="0" y="612795"/>
                </a:moveTo>
                <a:lnTo>
                  <a:pt x="2489099" y="612795"/>
                </a:lnTo>
              </a:path>
              <a:path w="2489200" h="2137410">
                <a:moveTo>
                  <a:pt x="0" y="307995"/>
                </a:moveTo>
                <a:lnTo>
                  <a:pt x="2489099" y="3079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5756" y="3890488"/>
            <a:ext cx="1211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22871" y="4103847"/>
            <a:ext cx="1555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5630" y="431296"/>
            <a:ext cx="2181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Imagine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anchor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box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fixed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size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each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feature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58176" y="1403948"/>
            <a:ext cx="3737610" cy="2569210"/>
            <a:chOff x="3058176" y="1403948"/>
            <a:chExt cx="3737610" cy="2569210"/>
          </a:xfrm>
        </p:grpSpPr>
        <p:sp>
          <p:nvSpPr>
            <p:cNvPr id="19" name="object 19"/>
            <p:cNvSpPr/>
            <p:nvPr/>
          </p:nvSpPr>
          <p:spPr>
            <a:xfrm>
              <a:off x="3991626" y="17277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9367" y="23810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00FF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2026" y="14229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99767" y="20762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058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01226" y="20325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967" y="26858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058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77226" y="23373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4967" y="29906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FF0000">
                <a:alpha val="3058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58824" y="1865991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58824" y="1865991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03650" y="2446513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47748" y="2046713"/>
            <a:ext cx="1635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Anchor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object?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1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59824" y="2259334"/>
            <a:ext cx="407034" cy="82550"/>
            <a:chOff x="6859824" y="2259334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22315" y="3515121"/>
            <a:ext cx="24307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predict </a:t>
            </a:r>
            <a:r>
              <a:rPr sz="1600" dirty="0">
                <a:latin typeface="Arial"/>
                <a:cs typeface="Arial"/>
              </a:rPr>
              <a:t>whether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corresponding </a:t>
            </a:r>
            <a:r>
              <a:rPr sz="1600" dirty="0">
                <a:latin typeface="Arial"/>
                <a:cs typeface="Arial"/>
              </a:rPr>
              <a:t>anchor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contains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object </a:t>
            </a:r>
            <a:r>
              <a:rPr sz="1600" dirty="0">
                <a:latin typeface="Arial"/>
                <a:cs typeface="Arial"/>
              </a:rPr>
              <a:t>(binary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classification)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0" y="1281062"/>
            <a:ext cx="2680970" cy="2326005"/>
            <a:chOff x="3469700" y="1281062"/>
            <a:chExt cx="2680970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91627" y="1727798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368" y="238104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00FF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6750" y="1879550"/>
              <a:ext cx="1931035" cy="1372870"/>
            </a:xfrm>
            <a:custGeom>
              <a:avLst/>
              <a:gdLst/>
              <a:ahLst/>
              <a:cxnLst/>
              <a:rect l="l" t="t" r="r" b="b"/>
              <a:pathLst>
                <a:path w="1931035" h="1372870">
                  <a:moveTo>
                    <a:pt x="0" y="0"/>
                  </a:moveTo>
                  <a:lnTo>
                    <a:pt x="1930499" y="0"/>
                  </a:lnTo>
                  <a:lnTo>
                    <a:pt x="1930499" y="1372499"/>
                  </a:lnTo>
                  <a:lnTo>
                    <a:pt x="0" y="1372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225" y="378138"/>
            <a:ext cx="434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Region</a:t>
            </a:r>
            <a:r>
              <a:rPr sz="3000" spc="-35" dirty="0"/>
              <a:t> </a:t>
            </a:r>
            <a:r>
              <a:rPr sz="3000" dirty="0"/>
              <a:t>Proposal</a:t>
            </a:r>
            <a:r>
              <a:rPr sz="3000" spc="-35" dirty="0"/>
              <a:t> </a:t>
            </a:r>
            <a:r>
              <a:rPr sz="3000" spc="-10" dirty="0"/>
              <a:t>Network</a:t>
            </a:r>
            <a:endParaRPr sz="3000"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99" y="1465400"/>
            <a:ext cx="2486575" cy="215237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2871" y="3890488"/>
            <a:ext cx="1555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7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5630" y="431296"/>
            <a:ext cx="2181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Imagine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anchor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box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fixed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size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each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feature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54062" y="1861228"/>
            <a:ext cx="541655" cy="1360805"/>
            <a:chOff x="6254062" y="1861228"/>
            <a:chExt cx="541655" cy="1360805"/>
          </a:xfrm>
        </p:grpSpPr>
        <p:sp>
          <p:nvSpPr>
            <p:cNvPr id="22" name="object 22"/>
            <p:cNvSpPr/>
            <p:nvPr/>
          </p:nvSpPr>
          <p:spPr>
            <a:xfrm>
              <a:off x="62588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588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03650" y="2446513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47748" y="2046713"/>
            <a:ext cx="1635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Anchor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object?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1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59824" y="2259334"/>
            <a:ext cx="407034" cy="82550"/>
            <a:chOff x="6859824" y="2259334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174368" y="3515121"/>
            <a:ext cx="289306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For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boxes,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also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predict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corrections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anchor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ground-</a:t>
            </a:r>
            <a:r>
              <a:rPr sz="1600" dirty="0">
                <a:latin typeface="Arial"/>
                <a:cs typeface="Arial"/>
              </a:rPr>
              <a:t>truth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box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(regress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4 </a:t>
            </a:r>
            <a:r>
              <a:rPr sz="1600" dirty="0">
                <a:latin typeface="Arial"/>
                <a:cs typeface="Arial"/>
              </a:rPr>
              <a:t>numbers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per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pixel)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40504" y="2732513"/>
            <a:ext cx="125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5080" indent="-1778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Box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corrections </a:t>
            </a:r>
            <a:r>
              <a:rPr sz="1400" dirty="0">
                <a:latin typeface="Arial"/>
                <a:cs typeface="Arial"/>
              </a:rPr>
              <a:t>4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59824" y="2945134"/>
            <a:ext cx="407034" cy="82550"/>
            <a:chOff x="6859824" y="2945134"/>
            <a:chExt cx="407034" cy="82550"/>
          </a:xfrm>
        </p:grpSpPr>
        <p:sp>
          <p:nvSpPr>
            <p:cNvPr id="32" name="object 32"/>
            <p:cNvSpPr/>
            <p:nvPr/>
          </p:nvSpPr>
          <p:spPr>
            <a:xfrm>
              <a:off x="6859824" y="29861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945134"/>
              <a:ext cx="105500" cy="8198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0" y="1281062"/>
            <a:ext cx="3325495" cy="2326005"/>
            <a:chOff x="3469700" y="1281062"/>
            <a:chExt cx="3325495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0225" y="378138"/>
            <a:ext cx="434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Region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Proposal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99" y="1465400"/>
            <a:ext cx="2486575" cy="215237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22871" y="3890488"/>
            <a:ext cx="1555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7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499912" y="321521"/>
            <a:ext cx="232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marR="5080" indent="-34290" algn="just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In</a:t>
            </a:r>
            <a:r>
              <a:rPr sz="1600" spc="-25" dirty="0"/>
              <a:t> </a:t>
            </a:r>
            <a:r>
              <a:rPr sz="1600" dirty="0"/>
              <a:t>practice</a:t>
            </a:r>
            <a:r>
              <a:rPr sz="1600" spc="-20" dirty="0"/>
              <a:t> </a:t>
            </a:r>
            <a:r>
              <a:rPr sz="1600" dirty="0"/>
              <a:t>use</a:t>
            </a:r>
            <a:r>
              <a:rPr sz="1600" spc="-20" dirty="0"/>
              <a:t> </a:t>
            </a:r>
            <a:r>
              <a:rPr sz="1600" dirty="0"/>
              <a:t>K</a:t>
            </a:r>
            <a:r>
              <a:rPr sz="1600" spc="-20" dirty="0"/>
              <a:t> </a:t>
            </a:r>
            <a:r>
              <a:rPr sz="1600" spc="-10" dirty="0"/>
              <a:t>different </a:t>
            </a:r>
            <a:r>
              <a:rPr sz="1600" dirty="0"/>
              <a:t>anchor</a:t>
            </a:r>
            <a:r>
              <a:rPr sz="1600" spc="-15" dirty="0"/>
              <a:t> </a:t>
            </a:r>
            <a:r>
              <a:rPr sz="1600" dirty="0"/>
              <a:t>boxes</a:t>
            </a:r>
            <a:r>
              <a:rPr sz="1600" spc="-10" dirty="0"/>
              <a:t> </a:t>
            </a:r>
            <a:r>
              <a:rPr sz="1600" dirty="0"/>
              <a:t>of</a:t>
            </a:r>
            <a:r>
              <a:rPr sz="1600" spc="-10" dirty="0"/>
              <a:t> different </a:t>
            </a:r>
            <a:r>
              <a:rPr sz="1600" dirty="0"/>
              <a:t>size</a:t>
            </a:r>
            <a:r>
              <a:rPr sz="1600" spc="-25" dirty="0"/>
              <a:t> </a:t>
            </a:r>
            <a:r>
              <a:rPr sz="1600" dirty="0"/>
              <a:t>/</a:t>
            </a:r>
            <a:r>
              <a:rPr sz="1600" spc="-20" dirty="0"/>
              <a:t> </a:t>
            </a:r>
            <a:r>
              <a:rPr sz="1600" dirty="0"/>
              <a:t>scale</a:t>
            </a:r>
            <a:r>
              <a:rPr sz="1600" spc="-20" dirty="0"/>
              <a:t> </a:t>
            </a:r>
            <a:r>
              <a:rPr sz="1600" dirty="0"/>
              <a:t>at</a:t>
            </a:r>
            <a:r>
              <a:rPr sz="1600" spc="-20" dirty="0"/>
              <a:t> </a:t>
            </a:r>
            <a:r>
              <a:rPr sz="1600" dirty="0"/>
              <a:t>each</a:t>
            </a:r>
            <a:r>
              <a:rPr sz="1600" spc="-20" dirty="0"/>
              <a:t> </a:t>
            </a:r>
            <a:r>
              <a:rPr sz="1600" spc="-10" dirty="0"/>
              <a:t>point</a:t>
            </a:r>
            <a:endParaRPr sz="1600"/>
          </a:p>
        </p:txBody>
      </p:sp>
      <p:sp>
        <p:nvSpPr>
          <p:cNvPr id="20" name="object 20"/>
          <p:cNvSpPr txBox="1"/>
          <p:nvPr/>
        </p:nvSpPr>
        <p:spPr>
          <a:xfrm>
            <a:off x="6303650" y="2446513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7748" y="2046713"/>
            <a:ext cx="1635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Anchor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object?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K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59824" y="2259334"/>
            <a:ext cx="407034" cy="82550"/>
            <a:chOff x="6859824" y="2259334"/>
            <a:chExt cx="407034" cy="82550"/>
          </a:xfrm>
        </p:grpSpPr>
        <p:sp>
          <p:nvSpPr>
            <p:cNvPr id="23" name="object 23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555384" y="2732513"/>
            <a:ext cx="1221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Box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transforms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4K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59824" y="2945134"/>
            <a:ext cx="407034" cy="82550"/>
            <a:chOff x="6859824" y="2945134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24" y="29861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945134"/>
              <a:ext cx="105500" cy="8198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435725" y="1310346"/>
            <a:ext cx="2857500" cy="2451100"/>
            <a:chOff x="3435725" y="1310346"/>
            <a:chExt cx="2857500" cy="2451100"/>
          </a:xfrm>
        </p:grpSpPr>
        <p:sp>
          <p:nvSpPr>
            <p:cNvPr id="30" name="object 30"/>
            <p:cNvSpPr/>
            <p:nvPr/>
          </p:nvSpPr>
          <p:spPr>
            <a:xfrm>
              <a:off x="3991627" y="1727797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09368" y="2381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4775" y="1329396"/>
              <a:ext cx="2819400" cy="2413000"/>
            </a:xfrm>
            <a:custGeom>
              <a:avLst/>
              <a:gdLst/>
              <a:ahLst/>
              <a:cxnLst/>
              <a:rect l="l" t="t" r="r" b="b"/>
              <a:pathLst>
                <a:path w="2819400" h="2413000">
                  <a:moveTo>
                    <a:pt x="971851" y="801304"/>
                  </a:moveTo>
                  <a:lnTo>
                    <a:pt x="1846951" y="801304"/>
                  </a:lnTo>
                  <a:lnTo>
                    <a:pt x="1846951" y="1611604"/>
                  </a:lnTo>
                  <a:lnTo>
                    <a:pt x="971851" y="1611604"/>
                  </a:lnTo>
                  <a:lnTo>
                    <a:pt x="971851" y="801304"/>
                  </a:lnTo>
                  <a:close/>
                </a:path>
                <a:path w="2819400" h="2413000">
                  <a:moveTo>
                    <a:pt x="742348" y="0"/>
                  </a:moveTo>
                  <a:lnTo>
                    <a:pt x="2076448" y="0"/>
                  </a:lnTo>
                  <a:lnTo>
                    <a:pt x="2076448" y="2412899"/>
                  </a:lnTo>
                  <a:lnTo>
                    <a:pt x="742348" y="2412899"/>
                  </a:lnTo>
                  <a:lnTo>
                    <a:pt x="742348" y="0"/>
                  </a:lnTo>
                  <a:close/>
                </a:path>
                <a:path w="2819400" h="2413000">
                  <a:moveTo>
                    <a:pt x="0" y="591902"/>
                  </a:moveTo>
                  <a:lnTo>
                    <a:pt x="2818799" y="591902"/>
                  </a:lnTo>
                  <a:lnTo>
                    <a:pt x="2818799" y="1821002"/>
                  </a:lnTo>
                  <a:lnTo>
                    <a:pt x="0" y="1821002"/>
                  </a:lnTo>
                  <a:lnTo>
                    <a:pt x="0" y="591902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9700" y="1281062"/>
            <a:ext cx="3325495" cy="2326005"/>
            <a:chOff x="3469700" y="1281062"/>
            <a:chExt cx="3325495" cy="2326005"/>
          </a:xfrm>
        </p:grpSpPr>
        <p:sp>
          <p:nvSpPr>
            <p:cNvPr id="3" name="object 3"/>
            <p:cNvSpPr/>
            <p:nvPr/>
          </p:nvSpPr>
          <p:spPr>
            <a:xfrm>
              <a:off x="3474463" y="1470573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51" y="2131551"/>
                  </a:moveTo>
                  <a:lnTo>
                    <a:pt x="0" y="2131551"/>
                  </a:lnTo>
                  <a:lnTo>
                    <a:pt x="0" y="0"/>
                  </a:lnTo>
                  <a:lnTo>
                    <a:pt x="2486451" y="0"/>
                  </a:lnTo>
                  <a:lnTo>
                    <a:pt x="2486451" y="21315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0915" y="1285825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9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184747" y="2131551"/>
                  </a:lnTo>
                  <a:lnTo>
                    <a:pt x="0" y="23162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463" y="1285825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51" y="184747"/>
                  </a:moveTo>
                  <a:lnTo>
                    <a:pt x="0" y="184747"/>
                  </a:lnTo>
                  <a:lnTo>
                    <a:pt x="184747" y="0"/>
                  </a:lnTo>
                  <a:lnTo>
                    <a:pt x="2671199" y="0"/>
                  </a:lnTo>
                  <a:lnTo>
                    <a:pt x="2486451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463" y="1285825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47" y="0"/>
                  </a:lnTo>
                  <a:lnTo>
                    <a:pt x="2671199" y="0"/>
                  </a:lnTo>
                  <a:lnTo>
                    <a:pt x="2671199" y="2131551"/>
                  </a:lnTo>
                  <a:lnTo>
                    <a:pt x="2486451" y="2316299"/>
                  </a:lnTo>
                  <a:lnTo>
                    <a:pt x="0" y="2316299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51" y="184747"/>
                  </a:lnTo>
                  <a:lnTo>
                    <a:pt x="26711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100" y="1459400"/>
              <a:ext cx="2478577" cy="2142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4475" y="1465400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9"/>
                  </a:lnTo>
                </a:path>
                <a:path w="2489200" h="2137410">
                  <a:moveTo>
                    <a:pt x="0" y="1831995"/>
                  </a:moveTo>
                  <a:lnTo>
                    <a:pt x="2489099" y="1831995"/>
                  </a:lnTo>
                </a:path>
                <a:path w="2489200" h="2137410">
                  <a:moveTo>
                    <a:pt x="617049" y="4099"/>
                  </a:moveTo>
                  <a:lnTo>
                    <a:pt x="617049" y="2136799"/>
                  </a:lnTo>
                </a:path>
                <a:path w="2489200" h="2137410">
                  <a:moveTo>
                    <a:pt x="921849" y="4099"/>
                  </a:moveTo>
                  <a:lnTo>
                    <a:pt x="921849" y="2136799"/>
                  </a:lnTo>
                </a:path>
                <a:path w="2489200" h="2137410">
                  <a:moveTo>
                    <a:pt x="1226649" y="4099"/>
                  </a:moveTo>
                  <a:lnTo>
                    <a:pt x="1226649" y="2136799"/>
                  </a:lnTo>
                </a:path>
                <a:path w="2489200" h="2137410">
                  <a:moveTo>
                    <a:pt x="1531449" y="4099"/>
                  </a:moveTo>
                  <a:lnTo>
                    <a:pt x="1531449" y="2136799"/>
                  </a:lnTo>
                </a:path>
                <a:path w="2489200" h="2137410">
                  <a:moveTo>
                    <a:pt x="1836249" y="4099"/>
                  </a:moveTo>
                  <a:lnTo>
                    <a:pt x="1836249" y="2136799"/>
                  </a:lnTo>
                </a:path>
                <a:path w="2489200" h="2137410">
                  <a:moveTo>
                    <a:pt x="2141049" y="4099"/>
                  </a:moveTo>
                  <a:lnTo>
                    <a:pt x="2141049" y="2136799"/>
                  </a:lnTo>
                </a:path>
                <a:path w="2489200" h="2137410">
                  <a:moveTo>
                    <a:pt x="0" y="1527195"/>
                  </a:moveTo>
                  <a:lnTo>
                    <a:pt x="2489099" y="1527195"/>
                  </a:lnTo>
                </a:path>
                <a:path w="2489200" h="2137410">
                  <a:moveTo>
                    <a:pt x="0" y="1222395"/>
                  </a:moveTo>
                  <a:lnTo>
                    <a:pt x="2489099" y="1222395"/>
                  </a:lnTo>
                </a:path>
                <a:path w="2489200" h="2137410">
                  <a:moveTo>
                    <a:pt x="0" y="917595"/>
                  </a:moveTo>
                  <a:lnTo>
                    <a:pt x="2489099" y="917595"/>
                  </a:lnTo>
                </a:path>
                <a:path w="2489200" h="2137410">
                  <a:moveTo>
                    <a:pt x="0" y="612795"/>
                  </a:moveTo>
                  <a:lnTo>
                    <a:pt x="2489099" y="612795"/>
                  </a:lnTo>
                </a:path>
                <a:path w="2489200" h="2137410">
                  <a:moveTo>
                    <a:pt x="0" y="307995"/>
                  </a:moveTo>
                  <a:lnTo>
                    <a:pt x="2489099" y="307995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8825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0225" y="378138"/>
            <a:ext cx="434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Region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Proposal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99" y="1465400"/>
            <a:ext cx="2486575" cy="215237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776962" y="1861228"/>
            <a:ext cx="541655" cy="1360805"/>
            <a:chOff x="2776962" y="1861228"/>
            <a:chExt cx="541655" cy="1360805"/>
          </a:xfrm>
        </p:grpSpPr>
        <p:sp>
          <p:nvSpPr>
            <p:cNvPr id="14" name="object 14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199"/>
                  </a:moveTo>
                  <a:lnTo>
                    <a:pt x="0" y="0"/>
                  </a:ln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1724" y="1865990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9" y="132899"/>
                  </a:lnTo>
                  <a:lnTo>
                    <a:pt x="531599" y="1218299"/>
                  </a:lnTo>
                  <a:lnTo>
                    <a:pt x="0" y="135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549" y="245270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9021" y="3671288"/>
            <a:ext cx="1556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22871" y="3890488"/>
            <a:ext cx="1555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7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 </a:t>
            </a:r>
            <a:r>
              <a:rPr sz="1400" dirty="0">
                <a:latin typeface="Arial"/>
                <a:cs typeface="Arial"/>
              </a:rPr>
              <a:t>(e.g.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512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499912" y="321521"/>
            <a:ext cx="232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marR="5080" indent="-34290" algn="just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In</a:t>
            </a:r>
            <a:r>
              <a:rPr sz="1600" spc="-25" dirty="0"/>
              <a:t> </a:t>
            </a:r>
            <a:r>
              <a:rPr sz="1600" dirty="0"/>
              <a:t>practice</a:t>
            </a:r>
            <a:r>
              <a:rPr sz="1600" spc="-20" dirty="0"/>
              <a:t> </a:t>
            </a:r>
            <a:r>
              <a:rPr sz="1600" dirty="0"/>
              <a:t>use</a:t>
            </a:r>
            <a:r>
              <a:rPr sz="1600" spc="-20" dirty="0"/>
              <a:t> </a:t>
            </a:r>
            <a:r>
              <a:rPr sz="1600" dirty="0"/>
              <a:t>K</a:t>
            </a:r>
            <a:r>
              <a:rPr sz="1600" spc="-20" dirty="0"/>
              <a:t> </a:t>
            </a:r>
            <a:r>
              <a:rPr sz="1600" spc="-10" dirty="0"/>
              <a:t>different </a:t>
            </a:r>
            <a:r>
              <a:rPr sz="1600" dirty="0"/>
              <a:t>anchor</a:t>
            </a:r>
            <a:r>
              <a:rPr sz="1600" spc="-15" dirty="0"/>
              <a:t> </a:t>
            </a:r>
            <a:r>
              <a:rPr sz="1600" dirty="0"/>
              <a:t>boxes</a:t>
            </a:r>
            <a:r>
              <a:rPr sz="1600" spc="-10" dirty="0"/>
              <a:t> </a:t>
            </a:r>
            <a:r>
              <a:rPr sz="1600" dirty="0"/>
              <a:t>of</a:t>
            </a:r>
            <a:r>
              <a:rPr sz="1600" spc="-10" dirty="0"/>
              <a:t> different </a:t>
            </a:r>
            <a:r>
              <a:rPr sz="1600" dirty="0"/>
              <a:t>size</a:t>
            </a:r>
            <a:r>
              <a:rPr sz="1600" spc="-25" dirty="0"/>
              <a:t> </a:t>
            </a:r>
            <a:r>
              <a:rPr sz="1600" dirty="0"/>
              <a:t>/</a:t>
            </a:r>
            <a:r>
              <a:rPr sz="1600" spc="-20" dirty="0"/>
              <a:t> </a:t>
            </a:r>
            <a:r>
              <a:rPr sz="1600" dirty="0"/>
              <a:t>scale</a:t>
            </a:r>
            <a:r>
              <a:rPr sz="1600" spc="-20" dirty="0"/>
              <a:t> </a:t>
            </a:r>
            <a:r>
              <a:rPr sz="1600" dirty="0"/>
              <a:t>at</a:t>
            </a:r>
            <a:r>
              <a:rPr sz="1600" spc="-20" dirty="0"/>
              <a:t> </a:t>
            </a:r>
            <a:r>
              <a:rPr sz="1600" dirty="0"/>
              <a:t>each</a:t>
            </a:r>
            <a:r>
              <a:rPr sz="1600" spc="-20" dirty="0"/>
              <a:t> </a:t>
            </a:r>
            <a:r>
              <a:rPr sz="1600" spc="-10" dirty="0"/>
              <a:t>point</a:t>
            </a:r>
            <a:endParaRPr sz="1600"/>
          </a:p>
        </p:txBody>
      </p:sp>
      <p:sp>
        <p:nvSpPr>
          <p:cNvPr id="20" name="object 20"/>
          <p:cNvSpPr txBox="1"/>
          <p:nvPr/>
        </p:nvSpPr>
        <p:spPr>
          <a:xfrm>
            <a:off x="6303650" y="2446513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7748" y="2046713"/>
            <a:ext cx="1635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Anchor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object?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K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59824" y="2259334"/>
            <a:ext cx="407034" cy="82550"/>
            <a:chOff x="6859824" y="2259334"/>
            <a:chExt cx="407034" cy="82550"/>
          </a:xfrm>
        </p:grpSpPr>
        <p:sp>
          <p:nvSpPr>
            <p:cNvPr id="23" name="object 23"/>
            <p:cNvSpPr/>
            <p:nvPr/>
          </p:nvSpPr>
          <p:spPr>
            <a:xfrm>
              <a:off x="6859824" y="23003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259334"/>
              <a:ext cx="105500" cy="8198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555384" y="2732513"/>
            <a:ext cx="1221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Box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transforms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4K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59824" y="2945134"/>
            <a:ext cx="407034" cy="82550"/>
            <a:chOff x="6859824" y="2945134"/>
            <a:chExt cx="407034" cy="82550"/>
          </a:xfrm>
        </p:grpSpPr>
        <p:sp>
          <p:nvSpPr>
            <p:cNvPr id="27" name="object 27"/>
            <p:cNvSpPr/>
            <p:nvPr/>
          </p:nvSpPr>
          <p:spPr>
            <a:xfrm>
              <a:off x="6859824" y="298612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099" y="2945134"/>
              <a:ext cx="105500" cy="8198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435725" y="1310346"/>
            <a:ext cx="2857500" cy="2451100"/>
            <a:chOff x="3435725" y="1310346"/>
            <a:chExt cx="2857500" cy="2451100"/>
          </a:xfrm>
        </p:grpSpPr>
        <p:sp>
          <p:nvSpPr>
            <p:cNvPr id="30" name="object 30"/>
            <p:cNvSpPr/>
            <p:nvPr/>
          </p:nvSpPr>
          <p:spPr>
            <a:xfrm>
              <a:off x="3991627" y="1727797"/>
              <a:ext cx="1745614" cy="1616710"/>
            </a:xfrm>
            <a:custGeom>
              <a:avLst/>
              <a:gdLst/>
              <a:ahLst/>
              <a:cxnLst/>
              <a:rect l="l" t="t" r="r" b="b"/>
              <a:pathLst>
                <a:path w="1745614" h="1616710">
                  <a:moveTo>
                    <a:pt x="0" y="0"/>
                  </a:moveTo>
                  <a:lnTo>
                    <a:pt x="1745099" y="0"/>
                  </a:lnTo>
                  <a:lnTo>
                    <a:pt x="1745099" y="1616099"/>
                  </a:lnTo>
                  <a:lnTo>
                    <a:pt x="0" y="1616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09368" y="2381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309599" y="309599"/>
                  </a:moveTo>
                  <a:lnTo>
                    <a:pt x="0" y="309599"/>
                  </a:lnTo>
                  <a:lnTo>
                    <a:pt x="0" y="0"/>
                  </a:lnTo>
                  <a:lnTo>
                    <a:pt x="309599" y="0"/>
                  </a:lnTo>
                  <a:lnTo>
                    <a:pt x="309599" y="309599"/>
                  </a:lnTo>
                  <a:close/>
                </a:path>
              </a:pathLst>
            </a:custGeom>
            <a:solidFill>
              <a:srgbClr val="4A86E7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4775" y="1329396"/>
              <a:ext cx="2819400" cy="2413000"/>
            </a:xfrm>
            <a:custGeom>
              <a:avLst/>
              <a:gdLst/>
              <a:ahLst/>
              <a:cxnLst/>
              <a:rect l="l" t="t" r="r" b="b"/>
              <a:pathLst>
                <a:path w="2819400" h="2413000">
                  <a:moveTo>
                    <a:pt x="971851" y="801304"/>
                  </a:moveTo>
                  <a:lnTo>
                    <a:pt x="1846951" y="801304"/>
                  </a:lnTo>
                  <a:lnTo>
                    <a:pt x="1846951" y="1611604"/>
                  </a:lnTo>
                  <a:lnTo>
                    <a:pt x="971851" y="1611604"/>
                  </a:lnTo>
                  <a:lnTo>
                    <a:pt x="971851" y="801304"/>
                  </a:lnTo>
                  <a:close/>
                </a:path>
                <a:path w="2819400" h="2413000">
                  <a:moveTo>
                    <a:pt x="742348" y="0"/>
                  </a:moveTo>
                  <a:lnTo>
                    <a:pt x="2076448" y="0"/>
                  </a:lnTo>
                  <a:lnTo>
                    <a:pt x="2076448" y="2412899"/>
                  </a:lnTo>
                  <a:lnTo>
                    <a:pt x="742348" y="2412899"/>
                  </a:lnTo>
                  <a:lnTo>
                    <a:pt x="742348" y="0"/>
                  </a:lnTo>
                  <a:close/>
                </a:path>
                <a:path w="2819400" h="2413000">
                  <a:moveTo>
                    <a:pt x="0" y="591902"/>
                  </a:moveTo>
                  <a:lnTo>
                    <a:pt x="2818799" y="591902"/>
                  </a:lnTo>
                  <a:lnTo>
                    <a:pt x="2818799" y="1821002"/>
                  </a:lnTo>
                  <a:lnTo>
                    <a:pt x="0" y="1821002"/>
                  </a:lnTo>
                  <a:lnTo>
                    <a:pt x="0" y="591902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377350" y="3346946"/>
            <a:ext cx="24072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Sort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K*20*15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boxes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by </a:t>
            </a:r>
            <a:r>
              <a:rPr sz="1600" dirty="0">
                <a:latin typeface="Arial"/>
                <a:cs typeface="Arial"/>
              </a:rPr>
              <a:t>their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“objectness”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score, </a:t>
            </a:r>
            <a:r>
              <a:rPr sz="1600" dirty="0">
                <a:latin typeface="Arial"/>
                <a:cs typeface="Arial"/>
              </a:rPr>
              <a:t>take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top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~300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our </a:t>
            </a:r>
            <a:r>
              <a:rPr sz="1600" spc="-10" dirty="0">
                <a:latin typeface="Arial"/>
                <a:cs typeface="Arial"/>
              </a:rPr>
              <a:t>proposals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spc="-25" dirty="0"/>
              <a:t>R-</a:t>
            </a:r>
            <a:r>
              <a:rPr spc="-20" dirty="0"/>
              <a:t>CNN: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Make</a:t>
            </a:r>
            <a:r>
              <a:rPr sz="1800" spc="-15" dirty="0"/>
              <a:t> </a:t>
            </a:r>
            <a:r>
              <a:rPr sz="1800" dirty="0"/>
              <a:t>CNN</a:t>
            </a:r>
            <a:r>
              <a:rPr sz="1800" spc="-15" dirty="0"/>
              <a:t> </a:t>
            </a:r>
            <a:r>
              <a:rPr sz="1800" dirty="0"/>
              <a:t>do</a:t>
            </a:r>
            <a:r>
              <a:rPr sz="1800" spc="-15" dirty="0"/>
              <a:t> </a:t>
            </a:r>
            <a:r>
              <a:rPr sz="1800" spc="-10" dirty="0"/>
              <a:t>proposals!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116625" y="89024"/>
            <a:ext cx="5691505" cy="4478655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625" y="4279091"/>
            <a:ext cx="4888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Ren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“Faster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CNN: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Towards </a:t>
            </a:r>
            <a:r>
              <a:rPr sz="800" spc="-10" dirty="0">
                <a:latin typeface="Arial"/>
                <a:cs typeface="Arial"/>
              </a:rPr>
              <a:t>Real-</a:t>
            </a:r>
            <a:r>
              <a:rPr sz="800" dirty="0">
                <a:latin typeface="Arial"/>
                <a:cs typeface="Arial"/>
              </a:rPr>
              <a:t>Time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Region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Proposal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Networks”,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NIPS</a:t>
            </a:r>
            <a:r>
              <a:rPr sz="800" spc="-20" dirty="0">
                <a:latin typeface="Arial"/>
                <a:cs typeface="Arial"/>
              </a:rPr>
              <a:t> 2015 </a:t>
            </a: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2015,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Girshick; reproduced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permission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725" y="1523520"/>
            <a:ext cx="3707129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Jointly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  <a:r>
              <a:rPr sz="1800" spc="-10" dirty="0">
                <a:latin typeface="Arial"/>
                <a:cs typeface="Arial"/>
              </a:rPr>
              <a:t> losses:</a:t>
            </a:r>
            <a:endParaRPr sz="1800">
              <a:latin typeface="Arial"/>
              <a:cs typeface="Arial"/>
            </a:endParaRPr>
          </a:p>
          <a:p>
            <a:pPr marL="469265" indent="-41910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RPN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0" dirty="0">
                <a:latin typeface="Arial"/>
                <a:cs typeface="Arial"/>
              </a:rPr>
              <a:t> object</a:t>
            </a:r>
            <a:endParaRPr sz="1800">
              <a:latin typeface="Arial"/>
              <a:cs typeface="Arial"/>
            </a:endParaRPr>
          </a:p>
          <a:p>
            <a:pPr marL="469265" indent="-41910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RPN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regress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coordinates</a:t>
            </a:r>
            <a:endParaRPr sz="1800">
              <a:latin typeface="Arial"/>
              <a:cs typeface="Arial"/>
            </a:endParaRPr>
          </a:p>
          <a:p>
            <a:pPr marL="469900" marR="5080" indent="-419734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Final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classification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(object classes)</a:t>
            </a:r>
            <a:endParaRPr sz="1800">
              <a:latin typeface="Arial"/>
              <a:cs typeface="Arial"/>
            </a:endParaRPr>
          </a:p>
          <a:p>
            <a:pPr marL="469265" indent="-41910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Final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coordinates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875" y="1238979"/>
            <a:ext cx="5584950" cy="27944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spc="-25" dirty="0"/>
              <a:t>R-</a:t>
            </a:r>
            <a:r>
              <a:rPr spc="-20" dirty="0"/>
              <a:t>CNN: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Make</a:t>
            </a:r>
            <a:r>
              <a:rPr sz="1800" spc="-15" dirty="0"/>
              <a:t> </a:t>
            </a:r>
            <a:r>
              <a:rPr sz="1800" dirty="0"/>
              <a:t>CNN</a:t>
            </a:r>
            <a:r>
              <a:rPr sz="1800" spc="-15" dirty="0"/>
              <a:t> </a:t>
            </a:r>
            <a:r>
              <a:rPr sz="1800" dirty="0"/>
              <a:t>do</a:t>
            </a:r>
            <a:r>
              <a:rPr sz="1800" spc="-15" dirty="0"/>
              <a:t> </a:t>
            </a:r>
            <a:r>
              <a:rPr sz="1800" spc="-10" dirty="0"/>
              <a:t>proposals!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spc="-25" dirty="0"/>
              <a:t>R-</a:t>
            </a:r>
            <a:r>
              <a:rPr spc="-20" dirty="0"/>
              <a:t>CNN: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Make</a:t>
            </a:r>
            <a:r>
              <a:rPr sz="1800" spc="-15" dirty="0"/>
              <a:t> </a:t>
            </a:r>
            <a:r>
              <a:rPr sz="1800" dirty="0"/>
              <a:t>CNN</a:t>
            </a:r>
            <a:r>
              <a:rPr sz="1800" spc="-15" dirty="0"/>
              <a:t> </a:t>
            </a:r>
            <a:r>
              <a:rPr sz="1800" dirty="0"/>
              <a:t>do</a:t>
            </a:r>
            <a:r>
              <a:rPr sz="1800" spc="-15" dirty="0"/>
              <a:t> </a:t>
            </a:r>
            <a:r>
              <a:rPr sz="1800" spc="-10" dirty="0"/>
              <a:t>proposals!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116625" y="89024"/>
            <a:ext cx="5691505" cy="4478655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625" y="4279091"/>
            <a:ext cx="4888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Ren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“Faster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R-</a:t>
            </a:r>
            <a:r>
              <a:rPr sz="800" dirty="0">
                <a:latin typeface="Arial"/>
                <a:cs typeface="Arial"/>
              </a:rPr>
              <a:t>CNN: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Towards </a:t>
            </a:r>
            <a:r>
              <a:rPr sz="800" spc="-10" dirty="0">
                <a:latin typeface="Arial"/>
                <a:cs typeface="Arial"/>
              </a:rPr>
              <a:t>Real-</a:t>
            </a:r>
            <a:r>
              <a:rPr sz="800" dirty="0">
                <a:latin typeface="Arial"/>
                <a:cs typeface="Arial"/>
              </a:rPr>
              <a:t>Time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Region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Proposal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Networks”,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NIPS</a:t>
            </a:r>
            <a:r>
              <a:rPr sz="800" spc="-20" dirty="0">
                <a:latin typeface="Arial"/>
                <a:cs typeface="Arial"/>
              </a:rPr>
              <a:t> 2015 </a:t>
            </a:r>
            <a:r>
              <a:rPr sz="800" dirty="0">
                <a:latin typeface="Arial"/>
                <a:cs typeface="Arial"/>
              </a:rPr>
              <a:t>Figure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copyright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2015, </a:t>
            </a:r>
            <a:r>
              <a:rPr sz="800" dirty="0">
                <a:latin typeface="Arial"/>
                <a:cs typeface="Arial"/>
              </a:rPr>
              <a:t>Ross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Girshick; reproduced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permission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725" y="1249200"/>
            <a:ext cx="390017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Glossing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details:</a:t>
            </a:r>
            <a:endParaRPr sz="1800" dirty="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Ignore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overlapping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proposals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with</a:t>
            </a:r>
            <a:endParaRPr sz="1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non-</a:t>
            </a:r>
            <a:r>
              <a:rPr sz="1800" b="1" dirty="0">
                <a:latin typeface="Arial"/>
                <a:cs typeface="Arial"/>
              </a:rPr>
              <a:t>max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suppression</a:t>
            </a:r>
            <a:endParaRPr sz="1800" dirty="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anchors</a:t>
            </a:r>
            <a:r>
              <a:rPr sz="1800" spc="-10" dirty="0">
                <a:latin typeface="Arial"/>
                <a:cs typeface="Arial"/>
              </a:rPr>
              <a:t> determined?</a:t>
            </a:r>
            <a:endParaRPr sz="1800" dirty="0">
              <a:latin typeface="Arial"/>
              <a:cs typeface="Arial"/>
            </a:endParaRPr>
          </a:p>
          <a:p>
            <a:pPr marL="469900" marR="119380" indent="-30480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positive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/ </a:t>
            </a:r>
            <a:r>
              <a:rPr sz="1800" dirty="0">
                <a:latin typeface="Arial"/>
                <a:cs typeface="Arial"/>
              </a:rPr>
              <a:t>negative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samples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training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20" dirty="0">
                <a:latin typeface="Arial"/>
                <a:cs typeface="Arial"/>
              </a:rPr>
              <a:t>RPN?</a:t>
            </a:r>
            <a:endParaRPr sz="1800" dirty="0">
              <a:latin typeface="Arial"/>
              <a:cs typeface="Arial"/>
            </a:endParaRPr>
          </a:p>
          <a:p>
            <a:pPr marL="469900" marR="309880" indent="-30480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parameterize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bounding </a:t>
            </a:r>
            <a:r>
              <a:rPr sz="1800" dirty="0">
                <a:latin typeface="Arial"/>
                <a:cs typeface="Arial"/>
              </a:rPr>
              <a:t>box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regression?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spc="-25" dirty="0"/>
              <a:t>R-</a:t>
            </a:r>
            <a:r>
              <a:rPr spc="-20" dirty="0"/>
              <a:t>CNN: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Make</a:t>
            </a:r>
            <a:r>
              <a:rPr sz="1800" spc="-15" dirty="0"/>
              <a:t> </a:t>
            </a:r>
            <a:r>
              <a:rPr sz="1800" dirty="0"/>
              <a:t>CNN</a:t>
            </a:r>
            <a:r>
              <a:rPr sz="1800" spc="-15" dirty="0"/>
              <a:t> </a:t>
            </a:r>
            <a:r>
              <a:rPr sz="1800" dirty="0"/>
              <a:t>do</a:t>
            </a:r>
            <a:r>
              <a:rPr sz="1800" spc="-15" dirty="0"/>
              <a:t> </a:t>
            </a:r>
            <a:r>
              <a:rPr sz="1800" spc="-10" dirty="0"/>
              <a:t>proposals!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116625" y="89024"/>
            <a:ext cx="5691505" cy="4478655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3725" y="1249200"/>
            <a:ext cx="2840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Faster</a:t>
            </a:r>
            <a:r>
              <a:rPr sz="1800" spc="-20" dirty="0">
                <a:latin typeface="Arial"/>
                <a:cs typeface="Arial"/>
              </a:rPr>
              <a:t> R-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0" dirty="0">
                <a:latin typeface="Arial"/>
                <a:cs typeface="Arial"/>
              </a:rPr>
              <a:t>Two-</a:t>
            </a:r>
            <a:r>
              <a:rPr sz="1800" b="1" dirty="0">
                <a:latin typeface="Arial"/>
                <a:cs typeface="Arial"/>
              </a:rPr>
              <a:t>stage object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detector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99" y="2046199"/>
            <a:ext cx="3794760" cy="981075"/>
          </a:xfrm>
          <a:prstGeom prst="rect">
            <a:avLst/>
          </a:prstGeom>
          <a:ln w="38099">
            <a:solidFill>
              <a:srgbClr val="4A86E7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Arial"/>
                <a:cs typeface="Arial"/>
              </a:rPr>
              <a:t>First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Backbone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Region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proposal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99" y="3181399"/>
            <a:ext cx="3794760" cy="1195705"/>
          </a:xfrm>
          <a:prstGeom prst="rect">
            <a:avLst/>
          </a:prstGeom>
          <a:ln w="38099">
            <a:solidFill>
              <a:srgbClr val="6AA84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683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Second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  <a:p>
            <a:pPr marL="430530" indent="-304800" algn="ctr">
              <a:lnSpc>
                <a:spcPct val="100000"/>
              </a:lnSpc>
              <a:buChar char="-"/>
              <a:tabLst>
                <a:tab pos="430530" algn="l"/>
              </a:tabLst>
            </a:pPr>
            <a:r>
              <a:rPr sz="1800" dirty="0">
                <a:latin typeface="Arial"/>
                <a:cs typeface="Arial"/>
              </a:rPr>
              <a:t>Crop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RoI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pool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align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Predict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Prediction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bbox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offset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75899" y="8174"/>
            <a:ext cx="4121150" cy="4453255"/>
            <a:chOff x="4775899" y="8174"/>
            <a:chExt cx="4121150" cy="4453255"/>
          </a:xfrm>
        </p:grpSpPr>
        <p:sp>
          <p:nvSpPr>
            <p:cNvPr id="10" name="object 10"/>
            <p:cNvSpPr/>
            <p:nvPr/>
          </p:nvSpPr>
          <p:spPr>
            <a:xfrm>
              <a:off x="4794949" y="1694374"/>
              <a:ext cx="3211195" cy="2747645"/>
            </a:xfrm>
            <a:custGeom>
              <a:avLst/>
              <a:gdLst/>
              <a:ahLst/>
              <a:cxnLst/>
              <a:rect l="l" t="t" r="r" b="b"/>
              <a:pathLst>
                <a:path w="3211195" h="2747645">
                  <a:moveTo>
                    <a:pt x="0" y="0"/>
                  </a:moveTo>
                  <a:lnTo>
                    <a:pt x="3210599" y="0"/>
                  </a:lnTo>
                  <a:lnTo>
                    <a:pt x="3210599" y="2747399"/>
                  </a:lnTo>
                  <a:lnTo>
                    <a:pt x="0" y="2747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7324" y="27224"/>
              <a:ext cx="3211195" cy="1557655"/>
            </a:xfrm>
            <a:custGeom>
              <a:avLst/>
              <a:gdLst/>
              <a:ahLst/>
              <a:cxnLst/>
              <a:rect l="l" t="t" r="r" b="b"/>
              <a:pathLst>
                <a:path w="3211195" h="1557655">
                  <a:moveTo>
                    <a:pt x="0" y="0"/>
                  </a:moveTo>
                  <a:lnTo>
                    <a:pt x="3210599" y="0"/>
                  </a:lnTo>
                  <a:lnTo>
                    <a:pt x="3210599" y="1557299"/>
                  </a:lnTo>
                  <a:lnTo>
                    <a:pt x="0" y="1557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140284"/>
            <a:ext cx="2576830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Fast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spc="-25" dirty="0"/>
              <a:t>R-</a:t>
            </a:r>
            <a:r>
              <a:rPr spc="-20" dirty="0"/>
              <a:t>CNN: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Make</a:t>
            </a:r>
            <a:r>
              <a:rPr sz="1800" spc="-15" dirty="0"/>
              <a:t> </a:t>
            </a:r>
            <a:r>
              <a:rPr sz="1800" dirty="0"/>
              <a:t>CNN</a:t>
            </a:r>
            <a:r>
              <a:rPr sz="1800" spc="-15" dirty="0"/>
              <a:t> </a:t>
            </a:r>
            <a:r>
              <a:rPr sz="1800" dirty="0"/>
              <a:t>do</a:t>
            </a:r>
            <a:r>
              <a:rPr sz="1800" spc="-15" dirty="0"/>
              <a:t> </a:t>
            </a:r>
            <a:r>
              <a:rPr sz="1800" spc="-10" dirty="0"/>
              <a:t>proposals!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116625" y="89024"/>
            <a:ext cx="5691505" cy="4478655"/>
            <a:chOff x="3116625" y="89024"/>
            <a:chExt cx="569150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400" y="89025"/>
              <a:ext cx="5506173" cy="447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625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9" y="567899"/>
                  </a:moveTo>
                  <a:lnTo>
                    <a:pt x="0" y="567899"/>
                  </a:lnTo>
                  <a:lnTo>
                    <a:pt x="0" y="0"/>
                  </a:lnTo>
                  <a:lnTo>
                    <a:pt x="2200799" y="0"/>
                  </a:lnTo>
                  <a:lnTo>
                    <a:pt x="2200799" y="56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3725" y="1249200"/>
            <a:ext cx="2840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Faster</a:t>
            </a:r>
            <a:r>
              <a:rPr sz="1800" spc="-20" dirty="0">
                <a:latin typeface="Arial"/>
                <a:cs typeface="Arial"/>
              </a:rPr>
              <a:t> R-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0" dirty="0">
                <a:latin typeface="Arial"/>
                <a:cs typeface="Arial"/>
              </a:rPr>
              <a:t>Two-</a:t>
            </a:r>
            <a:r>
              <a:rPr sz="1800" b="1" dirty="0">
                <a:latin typeface="Arial"/>
                <a:cs typeface="Arial"/>
              </a:rPr>
              <a:t>stage object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detector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99" y="2046199"/>
            <a:ext cx="3794760" cy="981075"/>
          </a:xfrm>
          <a:prstGeom prst="rect">
            <a:avLst/>
          </a:prstGeom>
          <a:ln w="38099">
            <a:solidFill>
              <a:srgbClr val="4A86E7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Arial"/>
                <a:cs typeface="Arial"/>
              </a:rPr>
              <a:t>First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Backbone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Region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proposal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99" y="3181399"/>
            <a:ext cx="3794760" cy="1195705"/>
          </a:xfrm>
          <a:prstGeom prst="rect">
            <a:avLst/>
          </a:prstGeom>
          <a:ln w="38099">
            <a:solidFill>
              <a:srgbClr val="6AA84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683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Second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  <a:p>
            <a:pPr marL="430530" indent="-304800" algn="ctr">
              <a:lnSpc>
                <a:spcPct val="100000"/>
              </a:lnSpc>
              <a:buChar char="-"/>
              <a:tabLst>
                <a:tab pos="430530" algn="l"/>
              </a:tabLst>
            </a:pPr>
            <a:r>
              <a:rPr sz="1800" dirty="0">
                <a:latin typeface="Arial"/>
                <a:cs typeface="Arial"/>
              </a:rPr>
              <a:t>Crop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RoI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pool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align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Predict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buChar char="-"/>
              <a:tabLst>
                <a:tab pos="595630" algn="l"/>
              </a:tabLst>
            </a:pPr>
            <a:r>
              <a:rPr sz="1800" dirty="0">
                <a:latin typeface="Arial"/>
                <a:cs typeface="Arial"/>
              </a:rPr>
              <a:t>Prediction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bbox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offset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75899" y="8174"/>
            <a:ext cx="4121150" cy="4453255"/>
            <a:chOff x="4775899" y="8174"/>
            <a:chExt cx="4121150" cy="4453255"/>
          </a:xfrm>
        </p:grpSpPr>
        <p:sp>
          <p:nvSpPr>
            <p:cNvPr id="10" name="object 10"/>
            <p:cNvSpPr/>
            <p:nvPr/>
          </p:nvSpPr>
          <p:spPr>
            <a:xfrm>
              <a:off x="4794949" y="1694374"/>
              <a:ext cx="3211195" cy="2747645"/>
            </a:xfrm>
            <a:custGeom>
              <a:avLst/>
              <a:gdLst/>
              <a:ahLst/>
              <a:cxnLst/>
              <a:rect l="l" t="t" r="r" b="b"/>
              <a:pathLst>
                <a:path w="3211195" h="2747645">
                  <a:moveTo>
                    <a:pt x="0" y="0"/>
                  </a:moveTo>
                  <a:lnTo>
                    <a:pt x="3210599" y="0"/>
                  </a:lnTo>
                  <a:lnTo>
                    <a:pt x="3210599" y="2747399"/>
                  </a:lnTo>
                  <a:lnTo>
                    <a:pt x="0" y="2747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7324" y="27224"/>
              <a:ext cx="3211195" cy="1557655"/>
            </a:xfrm>
            <a:custGeom>
              <a:avLst/>
              <a:gdLst/>
              <a:ahLst/>
              <a:cxnLst/>
              <a:rect l="l" t="t" r="r" b="b"/>
              <a:pathLst>
                <a:path w="3211195" h="1557655">
                  <a:moveTo>
                    <a:pt x="0" y="0"/>
                  </a:moveTo>
                  <a:lnTo>
                    <a:pt x="3210599" y="0"/>
                  </a:lnTo>
                  <a:lnTo>
                    <a:pt x="3210599" y="1557299"/>
                  </a:lnTo>
                  <a:lnTo>
                    <a:pt x="0" y="1557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77868" y="231656"/>
            <a:ext cx="1892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really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need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stage?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5" y="277440"/>
            <a:ext cx="8881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Single-</a:t>
            </a:r>
            <a:r>
              <a:rPr dirty="0"/>
              <a:t>Stage</a:t>
            </a:r>
            <a:r>
              <a:rPr spc="-45" dirty="0"/>
              <a:t> </a:t>
            </a:r>
            <a:r>
              <a:rPr dirty="0"/>
              <a:t>Object</a:t>
            </a:r>
            <a:r>
              <a:rPr spc="-40" dirty="0"/>
              <a:t> </a:t>
            </a:r>
            <a:r>
              <a:rPr spc="-10" dirty="0"/>
              <a:t>Detectors:</a:t>
            </a:r>
            <a:r>
              <a:rPr spc="-90" dirty="0"/>
              <a:t> </a:t>
            </a:r>
            <a:r>
              <a:rPr dirty="0"/>
              <a:t>YOLO</a:t>
            </a:r>
            <a:r>
              <a:rPr spc="-40" dirty="0"/>
              <a:t> </a:t>
            </a:r>
            <a:r>
              <a:rPr dirty="0"/>
              <a:t>/</a:t>
            </a:r>
            <a:r>
              <a:rPr spc="-40" dirty="0"/>
              <a:t> </a:t>
            </a:r>
            <a:r>
              <a:rPr dirty="0"/>
              <a:t>SSD</a:t>
            </a:r>
            <a:r>
              <a:rPr spc="-40" dirty="0"/>
              <a:t> </a:t>
            </a:r>
            <a:r>
              <a:rPr dirty="0"/>
              <a:t>/</a:t>
            </a:r>
            <a:r>
              <a:rPr spc="-40" dirty="0"/>
              <a:t> </a:t>
            </a:r>
            <a:r>
              <a:rPr spc="-10" dirty="0"/>
              <a:t>RetinaNet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275" y="1357648"/>
            <a:ext cx="2248749" cy="19343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17762" y="1235062"/>
            <a:ext cx="2312670" cy="2051050"/>
            <a:chOff x="3217762" y="1235062"/>
            <a:chExt cx="2312670" cy="20510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1150" y="1364073"/>
              <a:ext cx="2233811" cy="19214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81212" y="1373601"/>
              <a:ext cx="2249170" cy="1911985"/>
            </a:xfrm>
            <a:custGeom>
              <a:avLst/>
              <a:gdLst/>
              <a:ahLst/>
              <a:cxnLst/>
              <a:rect l="l" t="t" r="r" b="b"/>
              <a:pathLst>
                <a:path w="2249170" h="1911985">
                  <a:moveTo>
                    <a:pt x="293119" y="9549"/>
                  </a:moveTo>
                  <a:lnTo>
                    <a:pt x="293119" y="1911958"/>
                  </a:lnTo>
                </a:path>
                <a:path w="2249170" h="1911985">
                  <a:moveTo>
                    <a:pt x="591276" y="9549"/>
                  </a:moveTo>
                  <a:lnTo>
                    <a:pt x="591276" y="1911958"/>
                  </a:lnTo>
                </a:path>
                <a:path w="2249170" h="1911985">
                  <a:moveTo>
                    <a:pt x="930794" y="10"/>
                  </a:moveTo>
                  <a:lnTo>
                    <a:pt x="930794" y="1902418"/>
                  </a:lnTo>
                </a:path>
                <a:path w="2249170" h="1911985">
                  <a:moveTo>
                    <a:pt x="1282128" y="0"/>
                  </a:moveTo>
                  <a:lnTo>
                    <a:pt x="1282128" y="1902408"/>
                  </a:lnTo>
                </a:path>
                <a:path w="2249170" h="1911985">
                  <a:moveTo>
                    <a:pt x="1633462" y="0"/>
                  </a:moveTo>
                  <a:lnTo>
                    <a:pt x="1633462" y="1902408"/>
                  </a:lnTo>
                </a:path>
                <a:path w="2249170" h="1911985">
                  <a:moveTo>
                    <a:pt x="1925731" y="0"/>
                  </a:moveTo>
                  <a:lnTo>
                    <a:pt x="1925731" y="1902408"/>
                  </a:lnTo>
                </a:path>
                <a:path w="2249170" h="1911985">
                  <a:moveTo>
                    <a:pt x="2213235" y="1627491"/>
                  </a:moveTo>
                  <a:lnTo>
                    <a:pt x="0" y="1627491"/>
                  </a:lnTo>
                </a:path>
                <a:path w="2249170" h="1911985">
                  <a:moveTo>
                    <a:pt x="2248687" y="1352574"/>
                  </a:moveTo>
                  <a:lnTo>
                    <a:pt x="0" y="1352574"/>
                  </a:lnTo>
                </a:path>
                <a:path w="2249170" h="1911985">
                  <a:moveTo>
                    <a:pt x="2213235" y="1077657"/>
                  </a:moveTo>
                  <a:lnTo>
                    <a:pt x="0" y="1077657"/>
                  </a:lnTo>
                </a:path>
                <a:path w="2249170" h="1911985">
                  <a:moveTo>
                    <a:pt x="2248687" y="802739"/>
                  </a:moveTo>
                  <a:lnTo>
                    <a:pt x="0" y="802739"/>
                  </a:lnTo>
                </a:path>
                <a:path w="2249170" h="1911985">
                  <a:moveTo>
                    <a:pt x="2225052" y="527822"/>
                  </a:moveTo>
                  <a:lnTo>
                    <a:pt x="83" y="527822"/>
                  </a:lnTo>
                </a:path>
                <a:path w="2249170" h="1911985">
                  <a:moveTo>
                    <a:pt x="2189601" y="252905"/>
                  </a:moveTo>
                  <a:lnTo>
                    <a:pt x="83" y="252905"/>
                  </a:lnTo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2050" y="1249350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111749" y="111749"/>
                  </a:moveTo>
                  <a:lnTo>
                    <a:pt x="844349" y="111749"/>
                  </a:lnTo>
                  <a:lnTo>
                    <a:pt x="844349" y="844349"/>
                  </a:lnTo>
                  <a:lnTo>
                    <a:pt x="111749" y="844349"/>
                  </a:lnTo>
                  <a:lnTo>
                    <a:pt x="111749" y="111749"/>
                  </a:lnTo>
                  <a:close/>
                </a:path>
                <a:path w="956310" h="956310">
                  <a:moveTo>
                    <a:pt x="236699" y="0"/>
                  </a:moveTo>
                  <a:lnTo>
                    <a:pt x="719399" y="0"/>
                  </a:lnTo>
                  <a:lnTo>
                    <a:pt x="719399" y="956099"/>
                  </a:lnTo>
                  <a:lnTo>
                    <a:pt x="236699" y="956099"/>
                  </a:lnTo>
                  <a:lnTo>
                    <a:pt x="236699" y="0"/>
                  </a:lnTo>
                  <a:close/>
                </a:path>
                <a:path w="956310" h="956310">
                  <a:moveTo>
                    <a:pt x="956099" y="236699"/>
                  </a:moveTo>
                  <a:lnTo>
                    <a:pt x="956099" y="719399"/>
                  </a:lnTo>
                  <a:lnTo>
                    <a:pt x="0" y="719399"/>
                  </a:lnTo>
                  <a:lnTo>
                    <a:pt x="0" y="236699"/>
                  </a:lnTo>
                  <a:lnTo>
                    <a:pt x="956099" y="23669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150" y="1656450"/>
              <a:ext cx="141899" cy="1418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57949" y="2093700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111749" y="111749"/>
                  </a:moveTo>
                  <a:lnTo>
                    <a:pt x="844349" y="111749"/>
                  </a:lnTo>
                  <a:lnTo>
                    <a:pt x="844349" y="844349"/>
                  </a:lnTo>
                  <a:lnTo>
                    <a:pt x="111749" y="844349"/>
                  </a:lnTo>
                  <a:lnTo>
                    <a:pt x="111749" y="111749"/>
                  </a:lnTo>
                  <a:close/>
                </a:path>
                <a:path w="956310" h="956310">
                  <a:moveTo>
                    <a:pt x="236699" y="0"/>
                  </a:moveTo>
                  <a:lnTo>
                    <a:pt x="719399" y="0"/>
                  </a:lnTo>
                  <a:lnTo>
                    <a:pt x="719399" y="956099"/>
                  </a:lnTo>
                  <a:lnTo>
                    <a:pt x="236699" y="956099"/>
                  </a:lnTo>
                  <a:lnTo>
                    <a:pt x="236699" y="0"/>
                  </a:lnTo>
                  <a:close/>
                </a:path>
                <a:path w="956310" h="956310">
                  <a:moveTo>
                    <a:pt x="956099" y="236699"/>
                  </a:moveTo>
                  <a:lnTo>
                    <a:pt x="956099" y="719399"/>
                  </a:lnTo>
                  <a:lnTo>
                    <a:pt x="0" y="719399"/>
                  </a:lnTo>
                  <a:lnTo>
                    <a:pt x="0" y="236699"/>
                  </a:lnTo>
                  <a:lnTo>
                    <a:pt x="956099" y="23669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5049" y="2500799"/>
              <a:ext cx="141899" cy="14189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662249" y="2260739"/>
            <a:ext cx="455295" cy="123189"/>
            <a:chOff x="2662249" y="2260739"/>
            <a:chExt cx="455295" cy="123189"/>
          </a:xfrm>
        </p:grpSpPr>
        <p:sp>
          <p:nvSpPr>
            <p:cNvPr id="12" name="object 12"/>
            <p:cNvSpPr/>
            <p:nvPr/>
          </p:nvSpPr>
          <p:spPr>
            <a:xfrm>
              <a:off x="2662249" y="2322225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5">
                  <a:moveTo>
                    <a:pt x="0" y="0"/>
                  </a:moveTo>
                  <a:lnTo>
                    <a:pt x="311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9212" y="2260739"/>
              <a:ext cx="158251" cy="122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17085" y="3388413"/>
            <a:ext cx="216916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marR="22225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Divide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grid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base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boxes </a:t>
            </a:r>
            <a:r>
              <a:rPr sz="1400" dirty="0">
                <a:latin typeface="Arial"/>
                <a:cs typeface="Arial"/>
              </a:rPr>
              <a:t>centered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grid</a:t>
            </a:r>
            <a:r>
              <a:rPr sz="1400" spc="-20" dirty="0">
                <a:latin typeface="Arial"/>
                <a:cs typeface="Arial"/>
              </a:rPr>
              <a:t> cell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5554" y="3351463"/>
            <a:ext cx="9537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97599" y="2260739"/>
            <a:ext cx="455295" cy="123189"/>
            <a:chOff x="5597599" y="2260739"/>
            <a:chExt cx="455295" cy="123189"/>
          </a:xfrm>
        </p:grpSpPr>
        <p:sp>
          <p:nvSpPr>
            <p:cNvPr id="17" name="object 17"/>
            <p:cNvSpPr/>
            <p:nvPr/>
          </p:nvSpPr>
          <p:spPr>
            <a:xfrm>
              <a:off x="5597599" y="2322225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5">
                  <a:moveTo>
                    <a:pt x="0" y="0"/>
                  </a:moveTo>
                  <a:lnTo>
                    <a:pt x="311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4562" y="2260739"/>
              <a:ext cx="158251" cy="12297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992950" y="1028996"/>
            <a:ext cx="1898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Within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grid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cell: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53899" y="1272837"/>
            <a:ext cx="282638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marR="37465" indent="-296545">
              <a:lnSpc>
                <a:spcPct val="100000"/>
              </a:lnSpc>
              <a:spcBef>
                <a:spcPts val="100"/>
              </a:spcBef>
              <a:buChar char="-"/>
              <a:tabLst>
                <a:tab pos="308610" algn="l"/>
              </a:tabLst>
            </a:pPr>
            <a:r>
              <a:rPr sz="1600" dirty="0">
                <a:latin typeface="Arial"/>
                <a:cs typeface="Arial"/>
              </a:rPr>
              <a:t>Regress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B </a:t>
            </a:r>
            <a:r>
              <a:rPr sz="1600" dirty="0">
                <a:latin typeface="Arial"/>
                <a:cs typeface="Arial"/>
              </a:rPr>
              <a:t>base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boxes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final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box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</a:t>
            </a:r>
            <a:r>
              <a:rPr sz="1600" spc="-10" dirty="0">
                <a:latin typeface="Arial"/>
                <a:cs typeface="Arial"/>
              </a:rPr>
              <a:t> numbers:</a:t>
            </a:r>
            <a:endParaRPr sz="1600">
              <a:latin typeface="Arial"/>
              <a:cs typeface="Arial"/>
            </a:endParaRPr>
          </a:p>
          <a:p>
            <a:pPr marL="30861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(dx,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dy,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dh,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dw,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confidence)</a:t>
            </a:r>
            <a:endParaRPr sz="1600">
              <a:latin typeface="Arial"/>
              <a:cs typeface="Arial"/>
            </a:endParaRPr>
          </a:p>
          <a:p>
            <a:pPr marL="308610" marR="5080" indent="-296545">
              <a:lnSpc>
                <a:spcPct val="100000"/>
              </a:lnSpc>
              <a:buChar char="-"/>
              <a:tabLst>
                <a:tab pos="308610" algn="l"/>
              </a:tabLst>
            </a:pPr>
            <a:r>
              <a:rPr sz="1600" dirty="0">
                <a:latin typeface="Arial"/>
                <a:cs typeface="Arial"/>
              </a:rPr>
              <a:t>Predict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C </a:t>
            </a:r>
            <a:r>
              <a:rPr sz="1600" dirty="0">
                <a:latin typeface="Arial"/>
                <a:cs typeface="Arial"/>
              </a:rPr>
              <a:t>classes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(including </a:t>
            </a:r>
            <a:r>
              <a:rPr sz="1600" dirty="0">
                <a:latin typeface="Arial"/>
                <a:cs typeface="Arial"/>
              </a:rPr>
              <a:t>background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class)</a:t>
            </a:r>
            <a:endParaRPr sz="1600">
              <a:latin typeface="Arial"/>
              <a:cs typeface="Arial"/>
            </a:endParaRPr>
          </a:p>
          <a:p>
            <a:pPr marL="308610" marR="287020" indent="-296545">
              <a:lnSpc>
                <a:spcPct val="100000"/>
              </a:lnSpc>
              <a:buChar char="-"/>
              <a:tabLst>
                <a:tab pos="308610" algn="l"/>
              </a:tabLst>
            </a:pPr>
            <a:r>
              <a:rPr sz="1600" dirty="0">
                <a:latin typeface="Arial"/>
                <a:cs typeface="Arial"/>
              </a:rPr>
              <a:t>Looks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like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RPN,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but </a:t>
            </a:r>
            <a:r>
              <a:rPr sz="1600" spc="-20" dirty="0">
                <a:latin typeface="Arial"/>
                <a:cs typeface="Arial"/>
              </a:rPr>
              <a:t>category-</a:t>
            </a:r>
            <a:r>
              <a:rPr sz="1600" spc="-10" dirty="0">
                <a:latin typeface="Arial"/>
                <a:cs typeface="Arial"/>
              </a:rPr>
              <a:t>specific!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75083" y="3743031"/>
            <a:ext cx="1833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Output: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7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(5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*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25" y="4084071"/>
            <a:ext cx="2795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Redmon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0" dirty="0">
                <a:latin typeface="Arial"/>
                <a:cs typeface="Arial"/>
              </a:rPr>
              <a:t> “You </a:t>
            </a:r>
            <a:r>
              <a:rPr sz="800" dirty="0">
                <a:latin typeface="Arial"/>
                <a:cs typeface="Arial"/>
              </a:rPr>
              <a:t>Only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Look</a:t>
            </a:r>
            <a:r>
              <a:rPr sz="800" spc="-20" dirty="0">
                <a:latin typeface="Arial"/>
                <a:cs typeface="Arial"/>
              </a:rPr>
              <a:t> Once: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Unified,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Real-</a:t>
            </a:r>
            <a:r>
              <a:rPr sz="800" dirty="0">
                <a:latin typeface="Arial"/>
                <a:cs typeface="Arial"/>
              </a:rPr>
              <a:t>Time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Detection”,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2016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Liu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“SSD: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Single-</a:t>
            </a:r>
            <a:r>
              <a:rPr sz="800" dirty="0">
                <a:latin typeface="Arial"/>
                <a:cs typeface="Arial"/>
              </a:rPr>
              <a:t>Shot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MultiBox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Detector”,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ECCV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2016 </a:t>
            </a:r>
            <a:r>
              <a:rPr sz="800" dirty="0">
                <a:latin typeface="Arial"/>
                <a:cs typeface="Arial"/>
              </a:rPr>
              <a:t>Lin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al,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“Focal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Loss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Dense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Object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Detection”,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ICCV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773" y="62793"/>
            <a:ext cx="7886700" cy="994172"/>
          </a:xfrm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14" dirty="0"/>
              <a:t> </a:t>
            </a:r>
            <a:r>
              <a:rPr spc="-10" dirty="0"/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74" y="1701038"/>
            <a:ext cx="2093698" cy="1812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473" y="1083190"/>
            <a:ext cx="167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90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Semantic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43" y="989215"/>
            <a:ext cx="1181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Object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9001" y="910864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Instance Segmentation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7775" y="1743174"/>
            <a:ext cx="2093699" cy="17984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917425" y="1743174"/>
            <a:ext cx="2106930" cy="1826260"/>
            <a:chOff x="6917425" y="1743174"/>
            <a:chExt cx="2106930" cy="1826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25" y="1743174"/>
              <a:ext cx="2106875" cy="18122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5" y="1053129"/>
                  </a:moveTo>
                  <a:lnTo>
                    <a:pt x="202997" y="952431"/>
                  </a:lnTo>
                  <a:lnTo>
                    <a:pt x="173737" y="774117"/>
                  </a:lnTo>
                  <a:lnTo>
                    <a:pt x="208480" y="614673"/>
                  </a:lnTo>
                  <a:lnTo>
                    <a:pt x="107904" y="629360"/>
                  </a:lnTo>
                  <a:lnTo>
                    <a:pt x="0" y="572720"/>
                  </a:lnTo>
                  <a:lnTo>
                    <a:pt x="7319" y="396494"/>
                  </a:lnTo>
                  <a:lnTo>
                    <a:pt x="62176" y="383913"/>
                  </a:lnTo>
                  <a:lnTo>
                    <a:pt x="181055" y="507685"/>
                  </a:lnTo>
                  <a:lnTo>
                    <a:pt x="230430" y="390203"/>
                  </a:lnTo>
                  <a:lnTo>
                    <a:pt x="153622" y="306288"/>
                  </a:lnTo>
                  <a:lnTo>
                    <a:pt x="201169" y="138457"/>
                  </a:lnTo>
                  <a:lnTo>
                    <a:pt x="175564" y="94399"/>
                  </a:lnTo>
                  <a:lnTo>
                    <a:pt x="201169" y="23073"/>
                  </a:lnTo>
                  <a:lnTo>
                    <a:pt x="294435" y="37759"/>
                  </a:lnTo>
                  <a:lnTo>
                    <a:pt x="323696" y="12580"/>
                  </a:lnTo>
                  <a:lnTo>
                    <a:pt x="424281" y="0"/>
                  </a:lnTo>
                  <a:lnTo>
                    <a:pt x="502924" y="54542"/>
                  </a:lnTo>
                  <a:lnTo>
                    <a:pt x="544980" y="18879"/>
                  </a:lnTo>
                  <a:lnTo>
                    <a:pt x="605337" y="65035"/>
                  </a:lnTo>
                  <a:lnTo>
                    <a:pt x="596190" y="148950"/>
                  </a:lnTo>
                  <a:lnTo>
                    <a:pt x="612648" y="209783"/>
                  </a:lnTo>
                  <a:lnTo>
                    <a:pt x="662023" y="260132"/>
                  </a:lnTo>
                  <a:lnTo>
                    <a:pt x="638254" y="335661"/>
                  </a:lnTo>
                  <a:lnTo>
                    <a:pt x="660195" y="356637"/>
                  </a:lnTo>
                  <a:lnTo>
                    <a:pt x="671170" y="526564"/>
                  </a:lnTo>
                  <a:lnTo>
                    <a:pt x="705914" y="593697"/>
                  </a:lnTo>
                  <a:lnTo>
                    <a:pt x="629107" y="690201"/>
                  </a:lnTo>
                  <a:lnTo>
                    <a:pt x="660195" y="797190"/>
                  </a:lnTo>
                  <a:lnTo>
                    <a:pt x="561446" y="1044742"/>
                  </a:lnTo>
                  <a:lnTo>
                    <a:pt x="402339" y="1040549"/>
                  </a:lnTo>
                  <a:lnTo>
                    <a:pt x="495605" y="872718"/>
                  </a:lnTo>
                  <a:lnTo>
                    <a:pt x="466344" y="809780"/>
                  </a:lnTo>
                  <a:lnTo>
                    <a:pt x="358448" y="816070"/>
                  </a:lnTo>
                  <a:lnTo>
                    <a:pt x="301754" y="870621"/>
                  </a:lnTo>
                  <a:lnTo>
                    <a:pt x="340154" y="1051033"/>
                  </a:lnTo>
                  <a:lnTo>
                    <a:pt x="166425" y="10531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69" y="138457"/>
                  </a:moveTo>
                  <a:lnTo>
                    <a:pt x="153622" y="306288"/>
                  </a:lnTo>
                  <a:lnTo>
                    <a:pt x="230430" y="390203"/>
                  </a:lnTo>
                  <a:lnTo>
                    <a:pt x="181055" y="507685"/>
                  </a:lnTo>
                  <a:lnTo>
                    <a:pt x="62176" y="383913"/>
                  </a:lnTo>
                  <a:lnTo>
                    <a:pt x="7319" y="396494"/>
                  </a:lnTo>
                  <a:lnTo>
                    <a:pt x="0" y="572720"/>
                  </a:lnTo>
                  <a:lnTo>
                    <a:pt x="107904" y="629360"/>
                  </a:lnTo>
                  <a:lnTo>
                    <a:pt x="208480" y="614673"/>
                  </a:lnTo>
                  <a:lnTo>
                    <a:pt x="173737" y="774117"/>
                  </a:lnTo>
                  <a:lnTo>
                    <a:pt x="202997" y="952431"/>
                  </a:lnTo>
                  <a:lnTo>
                    <a:pt x="166425" y="1053129"/>
                  </a:lnTo>
                  <a:lnTo>
                    <a:pt x="340154" y="1051033"/>
                  </a:lnTo>
                  <a:lnTo>
                    <a:pt x="301754" y="870621"/>
                  </a:lnTo>
                  <a:lnTo>
                    <a:pt x="358448" y="816070"/>
                  </a:lnTo>
                  <a:lnTo>
                    <a:pt x="466344" y="809780"/>
                  </a:lnTo>
                  <a:lnTo>
                    <a:pt x="495605" y="872718"/>
                  </a:lnTo>
                  <a:lnTo>
                    <a:pt x="402339" y="1040549"/>
                  </a:lnTo>
                  <a:lnTo>
                    <a:pt x="561446" y="1044742"/>
                  </a:lnTo>
                  <a:lnTo>
                    <a:pt x="660195" y="797190"/>
                  </a:lnTo>
                  <a:lnTo>
                    <a:pt x="629107" y="690201"/>
                  </a:lnTo>
                  <a:lnTo>
                    <a:pt x="705914" y="593697"/>
                  </a:lnTo>
                  <a:lnTo>
                    <a:pt x="671170" y="526564"/>
                  </a:lnTo>
                  <a:lnTo>
                    <a:pt x="660195" y="356637"/>
                  </a:lnTo>
                  <a:lnTo>
                    <a:pt x="638254" y="335661"/>
                  </a:lnTo>
                  <a:lnTo>
                    <a:pt x="662023" y="260132"/>
                  </a:lnTo>
                  <a:lnTo>
                    <a:pt x="612648" y="209783"/>
                  </a:lnTo>
                  <a:lnTo>
                    <a:pt x="596190" y="148950"/>
                  </a:lnTo>
                  <a:lnTo>
                    <a:pt x="605337" y="65035"/>
                  </a:lnTo>
                  <a:lnTo>
                    <a:pt x="544980" y="18879"/>
                  </a:lnTo>
                  <a:lnTo>
                    <a:pt x="502924" y="54542"/>
                  </a:lnTo>
                  <a:lnTo>
                    <a:pt x="424281" y="0"/>
                  </a:lnTo>
                  <a:lnTo>
                    <a:pt x="323696" y="12580"/>
                  </a:lnTo>
                  <a:lnTo>
                    <a:pt x="294435" y="37759"/>
                  </a:lnTo>
                  <a:lnTo>
                    <a:pt x="201169" y="23073"/>
                  </a:lnTo>
                  <a:lnTo>
                    <a:pt x="175564" y="94399"/>
                  </a:lnTo>
                  <a:lnTo>
                    <a:pt x="201169" y="138457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67" y="819775"/>
                  </a:move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68" y="406406"/>
                  </a:move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50" y="715267"/>
                  </a:move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64" y="204363"/>
                  </a:move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795875" y="3970794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9" y="0"/>
                </a:moveTo>
                <a:lnTo>
                  <a:pt x="4118391" y="40343"/>
                </a:lnTo>
                <a:lnTo>
                  <a:pt x="4101276" y="77378"/>
                </a:lnTo>
                <a:lnTo>
                  <a:pt x="4074421" y="110047"/>
                </a:lnTo>
                <a:lnTo>
                  <a:pt x="4039190" y="137295"/>
                </a:lnTo>
                <a:lnTo>
                  <a:pt x="3996950" y="158066"/>
                </a:lnTo>
                <a:lnTo>
                  <a:pt x="3949066" y="171303"/>
                </a:lnTo>
                <a:lnTo>
                  <a:pt x="3896903" y="175949"/>
                </a:lnTo>
                <a:lnTo>
                  <a:pt x="2289695" y="175949"/>
                </a:lnTo>
                <a:lnTo>
                  <a:pt x="2237533" y="180596"/>
                </a:lnTo>
                <a:lnTo>
                  <a:pt x="2189649" y="193833"/>
                </a:lnTo>
                <a:lnTo>
                  <a:pt x="2147409" y="214604"/>
                </a:lnTo>
                <a:lnTo>
                  <a:pt x="2112178" y="241852"/>
                </a:lnTo>
                <a:lnTo>
                  <a:pt x="2085323" y="274521"/>
                </a:lnTo>
                <a:lnTo>
                  <a:pt x="2068208" y="311556"/>
                </a:lnTo>
                <a:lnTo>
                  <a:pt x="2062199" y="351899"/>
                </a:lnTo>
                <a:lnTo>
                  <a:pt x="2056191" y="311556"/>
                </a:lnTo>
                <a:lnTo>
                  <a:pt x="2039076" y="274521"/>
                </a:lnTo>
                <a:lnTo>
                  <a:pt x="2012221" y="241852"/>
                </a:lnTo>
                <a:lnTo>
                  <a:pt x="1976990" y="214604"/>
                </a:lnTo>
                <a:lnTo>
                  <a:pt x="1934750" y="193833"/>
                </a:lnTo>
                <a:lnTo>
                  <a:pt x="1886866" y="180596"/>
                </a:lnTo>
                <a:lnTo>
                  <a:pt x="18347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995000"/>
            <a:ext cx="6832600" cy="3624579"/>
            <a:chOff x="0" y="995000"/>
            <a:chExt cx="6832600" cy="3624579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1184" y="1697875"/>
              <a:ext cx="2137939" cy="18186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995000"/>
              <a:ext cx="6832600" cy="3624579"/>
            </a:xfrm>
            <a:custGeom>
              <a:avLst/>
              <a:gdLst/>
              <a:ahLst/>
              <a:cxnLst/>
              <a:rect l="l" t="t" r="r" b="b"/>
              <a:pathLst>
                <a:path w="6832600" h="3624579">
                  <a:moveTo>
                    <a:pt x="6832499" y="3624299"/>
                  </a:moveTo>
                  <a:lnTo>
                    <a:pt x="0" y="3624299"/>
                  </a:lnTo>
                  <a:lnTo>
                    <a:pt x="0" y="0"/>
                  </a:lnTo>
                  <a:lnTo>
                    <a:pt x="6832499" y="0"/>
                  </a:lnTo>
                  <a:lnTo>
                    <a:pt x="6832499" y="3624299"/>
                  </a:lnTo>
                  <a:close/>
                </a:path>
              </a:pathLst>
            </a:custGeom>
            <a:solidFill>
              <a:srgbClr val="FFFFFF">
                <a:alpha val="8941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62589" y="3538960"/>
            <a:ext cx="148209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60" marR="5080" indent="-125095">
              <a:lnSpc>
                <a:spcPts val="2160"/>
              </a:lnSpc>
            </a:pP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3476" y="3615160"/>
            <a:ext cx="4787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3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40964" y="3615160"/>
            <a:ext cx="1774189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33790" y="3615160"/>
            <a:ext cx="1774189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1650" y="4312325"/>
            <a:ext cx="120015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0502" y="4350705"/>
            <a:ext cx="13487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31924" y="4350705"/>
            <a:ext cx="17430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just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00" dirty="0"/>
              <a:t> </a:t>
            </a:r>
            <a:r>
              <a:rPr dirty="0"/>
              <a:t>Detection:</a:t>
            </a:r>
            <a:r>
              <a:rPr spc="-100" dirty="0"/>
              <a:t> </a:t>
            </a:r>
            <a:r>
              <a:rPr dirty="0"/>
              <a:t>Lots</a:t>
            </a:r>
            <a:r>
              <a:rPr spc="-10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dirty="0"/>
              <a:t>variables</a:t>
            </a:r>
            <a:r>
              <a:rPr spc="-100" dirty="0"/>
              <a:t> </a:t>
            </a:r>
            <a:r>
              <a:rPr spc="-25" dirty="0"/>
              <a:t>...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025" y="4077890"/>
            <a:ext cx="5573395" cy="55181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latin typeface="Arial"/>
                <a:cs typeface="Arial"/>
              </a:rPr>
              <a:t>R-</a:t>
            </a:r>
            <a:r>
              <a:rPr sz="700" dirty="0">
                <a:latin typeface="Arial"/>
                <a:cs typeface="Arial"/>
              </a:rPr>
              <a:t>FCN: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Dai et 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“R-</a:t>
            </a:r>
            <a:r>
              <a:rPr sz="700" dirty="0">
                <a:latin typeface="Arial"/>
                <a:cs typeface="Arial"/>
              </a:rPr>
              <a:t>FCN: </a:t>
            </a:r>
            <a:r>
              <a:rPr sz="700" spc="-10" dirty="0">
                <a:latin typeface="Arial"/>
                <a:cs typeface="Arial"/>
              </a:rPr>
              <a:t>Object</a:t>
            </a:r>
            <a:r>
              <a:rPr sz="700" dirty="0">
                <a:latin typeface="Arial"/>
                <a:cs typeface="Arial"/>
              </a:rPr>
              <a:t> Detection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via </a:t>
            </a:r>
            <a:r>
              <a:rPr sz="700" spc="-10" dirty="0">
                <a:latin typeface="Arial"/>
                <a:cs typeface="Arial"/>
              </a:rPr>
              <a:t>Region-</a:t>
            </a:r>
            <a:r>
              <a:rPr sz="700" dirty="0">
                <a:latin typeface="Arial"/>
                <a:cs typeface="Arial"/>
              </a:rPr>
              <a:t>based Fully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Networks”,</a:t>
            </a:r>
            <a:r>
              <a:rPr sz="700" dirty="0">
                <a:latin typeface="Arial"/>
                <a:cs typeface="Arial"/>
              </a:rPr>
              <a:t> NIPS </a:t>
            </a:r>
            <a:r>
              <a:rPr sz="700" spc="-20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Inception-</a:t>
            </a:r>
            <a:r>
              <a:rPr sz="700" dirty="0">
                <a:latin typeface="Arial"/>
                <a:cs typeface="Arial"/>
              </a:rPr>
              <a:t>V2: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Ioffe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Szegedy,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“Batch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Normalization: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Accelerating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Deep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Network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Training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by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Reducing </a:t>
            </a:r>
            <a:r>
              <a:rPr sz="700" spc="-10" dirty="0">
                <a:latin typeface="Arial"/>
                <a:cs typeface="Arial"/>
              </a:rPr>
              <a:t>Internal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Covariate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Shift”,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ICML</a:t>
            </a:r>
            <a:r>
              <a:rPr sz="700" spc="-20" dirty="0">
                <a:latin typeface="Arial"/>
                <a:cs typeface="Arial"/>
              </a:rPr>
              <a:t> 2015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Inception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V3: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Szegedy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10" dirty="0">
                <a:latin typeface="Arial"/>
                <a:cs typeface="Arial"/>
              </a:rPr>
              <a:t> “Rethinking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10" dirty="0">
                <a:latin typeface="Arial"/>
                <a:cs typeface="Arial"/>
              </a:rPr>
              <a:t> Inception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Architecture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Computer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Vision”,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arXiv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37465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Inception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ResNet: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Szegedy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“Inception-</a:t>
            </a:r>
            <a:r>
              <a:rPr sz="700" dirty="0">
                <a:latin typeface="Arial"/>
                <a:cs typeface="Arial"/>
              </a:rPr>
              <a:t>V4,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Inception-</a:t>
            </a:r>
            <a:r>
              <a:rPr sz="700" dirty="0">
                <a:latin typeface="Arial"/>
                <a:cs typeface="Arial"/>
              </a:rPr>
              <a:t>ResNet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Impact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Residual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Connections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Learning”,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arXiv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2016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MobileNet: Howard et al, </a:t>
            </a:r>
            <a:r>
              <a:rPr sz="700" spc="-10" dirty="0">
                <a:latin typeface="Arial"/>
                <a:cs typeface="Arial"/>
              </a:rPr>
              <a:t>“Efficient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dirty="0">
                <a:latin typeface="Arial"/>
                <a:cs typeface="Arial"/>
              </a:rPr>
              <a:t> Neural Networks for Mobile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Vision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Applications”,</a:t>
            </a:r>
            <a:r>
              <a:rPr sz="700" dirty="0">
                <a:latin typeface="Arial"/>
                <a:cs typeface="Arial"/>
              </a:rPr>
              <a:t> arXiv </a:t>
            </a:r>
            <a:r>
              <a:rPr sz="700" spc="-20" dirty="0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625" y="3546613"/>
            <a:ext cx="7556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Huang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“Speed/accuracy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trade-</a:t>
            </a:r>
            <a:r>
              <a:rPr sz="1400" dirty="0">
                <a:latin typeface="Arial"/>
                <a:cs typeface="Arial"/>
              </a:rPr>
              <a:t>offs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modern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convolutional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detectors”,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CVPR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700" y="951281"/>
            <a:ext cx="129603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8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Backbone Network </a:t>
            </a:r>
            <a:r>
              <a:rPr sz="1800" spc="-10" dirty="0">
                <a:latin typeface="Arial"/>
                <a:cs typeface="Arial"/>
              </a:rPr>
              <a:t>VGG16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ResNet-</a:t>
            </a:r>
            <a:r>
              <a:rPr sz="1800" spc="-25" dirty="0">
                <a:latin typeface="Arial"/>
                <a:cs typeface="Arial"/>
              </a:rPr>
              <a:t>101 </a:t>
            </a:r>
            <a:r>
              <a:rPr sz="1800" dirty="0">
                <a:latin typeface="Arial"/>
                <a:cs typeface="Arial"/>
              </a:rPr>
              <a:t>Inception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V2 </a:t>
            </a:r>
            <a:r>
              <a:rPr sz="1800" dirty="0">
                <a:latin typeface="Arial"/>
                <a:cs typeface="Arial"/>
              </a:rPr>
              <a:t>Inception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V3 </a:t>
            </a:r>
            <a:r>
              <a:rPr sz="1800" spc="-10" dirty="0">
                <a:latin typeface="Arial"/>
                <a:cs typeface="Arial"/>
              </a:rPr>
              <a:t>Inception ResNet MobileNet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9950" y="1010306"/>
            <a:ext cx="27108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“Meta-</a:t>
            </a:r>
            <a:r>
              <a:rPr sz="1800" b="1" spc="-10" dirty="0">
                <a:latin typeface="Arial"/>
                <a:cs typeface="Arial"/>
              </a:rPr>
              <a:t>Architecture”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Two-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spc="-10" dirty="0">
                <a:latin typeface="Arial"/>
                <a:cs typeface="Arial"/>
              </a:rPr>
              <a:t>Single-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YOLO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SSD </a:t>
            </a:r>
            <a:r>
              <a:rPr sz="1800" dirty="0">
                <a:latin typeface="Arial"/>
                <a:cs typeface="Arial"/>
              </a:rPr>
              <a:t>Hybrid: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FCN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3824" y="2359606"/>
            <a:ext cx="2157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Image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Size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#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Region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Proposals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0" dirty="0">
                <a:latin typeface="Arial"/>
                <a:cs typeface="Arial"/>
              </a:rPr>
              <a:t>…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9525" y="930655"/>
            <a:ext cx="24257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Takeaways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Faster</a:t>
            </a:r>
            <a:r>
              <a:rPr sz="1800" spc="-20" dirty="0">
                <a:latin typeface="Arial"/>
                <a:cs typeface="Arial"/>
              </a:rPr>
              <a:t> R-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slower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9525" y="2027936"/>
            <a:ext cx="236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SSD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but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69525" y="2850895"/>
            <a:ext cx="232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Bigger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Deeper </a:t>
            </a:r>
            <a:r>
              <a:rPr sz="1800" dirty="0">
                <a:latin typeface="Arial"/>
                <a:cs typeface="Arial"/>
              </a:rPr>
              <a:t>backbones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00" dirty="0"/>
              <a:t> </a:t>
            </a:r>
            <a:r>
              <a:rPr dirty="0"/>
              <a:t>Detection:</a:t>
            </a:r>
            <a:r>
              <a:rPr spc="-100" dirty="0"/>
              <a:t> </a:t>
            </a:r>
            <a:r>
              <a:rPr dirty="0"/>
              <a:t>Lots</a:t>
            </a:r>
            <a:r>
              <a:rPr spc="-10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dirty="0"/>
              <a:t>variables</a:t>
            </a:r>
            <a:r>
              <a:rPr spc="-100" dirty="0"/>
              <a:t> </a:t>
            </a:r>
            <a:r>
              <a:rPr spc="-25" dirty="0"/>
              <a:t>...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025" y="4077890"/>
            <a:ext cx="5573395" cy="55181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latin typeface="Arial"/>
                <a:cs typeface="Arial"/>
              </a:rPr>
              <a:t>R-</a:t>
            </a:r>
            <a:r>
              <a:rPr sz="700" dirty="0">
                <a:latin typeface="Arial"/>
                <a:cs typeface="Arial"/>
              </a:rPr>
              <a:t>FCN: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Dai et al,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“R-</a:t>
            </a:r>
            <a:r>
              <a:rPr sz="700" dirty="0">
                <a:latin typeface="Arial"/>
                <a:cs typeface="Arial"/>
              </a:rPr>
              <a:t>FCN: </a:t>
            </a:r>
            <a:r>
              <a:rPr sz="700" spc="-10" dirty="0">
                <a:latin typeface="Arial"/>
                <a:cs typeface="Arial"/>
              </a:rPr>
              <a:t>Object</a:t>
            </a:r>
            <a:r>
              <a:rPr sz="700" dirty="0">
                <a:latin typeface="Arial"/>
                <a:cs typeface="Arial"/>
              </a:rPr>
              <a:t> Detection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via </a:t>
            </a:r>
            <a:r>
              <a:rPr sz="700" spc="-10" dirty="0">
                <a:latin typeface="Arial"/>
                <a:cs typeface="Arial"/>
              </a:rPr>
              <a:t>Region-</a:t>
            </a:r>
            <a:r>
              <a:rPr sz="700" dirty="0">
                <a:latin typeface="Arial"/>
                <a:cs typeface="Arial"/>
              </a:rPr>
              <a:t>based Fully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Networks”,</a:t>
            </a:r>
            <a:r>
              <a:rPr sz="700" dirty="0">
                <a:latin typeface="Arial"/>
                <a:cs typeface="Arial"/>
              </a:rPr>
              <a:t> NIPS </a:t>
            </a:r>
            <a:r>
              <a:rPr sz="700" spc="-20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Inception-</a:t>
            </a:r>
            <a:r>
              <a:rPr sz="700" dirty="0">
                <a:latin typeface="Arial"/>
                <a:cs typeface="Arial"/>
              </a:rPr>
              <a:t>V2: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Ioffe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Szegedy,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“Batch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Normalization: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Accelerating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Deep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Network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Training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by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Reducing </a:t>
            </a:r>
            <a:r>
              <a:rPr sz="700" spc="-10" dirty="0">
                <a:latin typeface="Arial"/>
                <a:cs typeface="Arial"/>
              </a:rPr>
              <a:t>Internal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Covariate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Shift”,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ICML</a:t>
            </a:r>
            <a:r>
              <a:rPr sz="700" spc="-20" dirty="0">
                <a:latin typeface="Arial"/>
                <a:cs typeface="Arial"/>
              </a:rPr>
              <a:t> 2015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Inception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V3: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Szegedy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10" dirty="0">
                <a:latin typeface="Arial"/>
                <a:cs typeface="Arial"/>
              </a:rPr>
              <a:t> “Rethinking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10" dirty="0">
                <a:latin typeface="Arial"/>
                <a:cs typeface="Arial"/>
              </a:rPr>
              <a:t> Inception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Architecture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Computer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Vision”,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arXiv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37465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Inception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ResNet: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Szegedy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“Inception-</a:t>
            </a:r>
            <a:r>
              <a:rPr sz="700" dirty="0">
                <a:latin typeface="Arial"/>
                <a:cs typeface="Arial"/>
              </a:rPr>
              <a:t>V4,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Inception-</a:t>
            </a:r>
            <a:r>
              <a:rPr sz="700" dirty="0">
                <a:latin typeface="Arial"/>
                <a:cs typeface="Arial"/>
              </a:rPr>
              <a:t>ResNet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Impact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Residual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Connections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Learning”,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arXiv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2016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MobileNet: Howard et al, </a:t>
            </a:r>
            <a:r>
              <a:rPr sz="700" spc="-10" dirty="0">
                <a:latin typeface="Arial"/>
                <a:cs typeface="Arial"/>
              </a:rPr>
              <a:t>“Efficient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Convolutional</a:t>
            </a:r>
            <a:r>
              <a:rPr sz="700" dirty="0">
                <a:latin typeface="Arial"/>
                <a:cs typeface="Arial"/>
              </a:rPr>
              <a:t> Neural Networks for Mobile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Vision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Applications”,</a:t>
            </a:r>
            <a:r>
              <a:rPr sz="700" dirty="0">
                <a:latin typeface="Arial"/>
                <a:cs typeface="Arial"/>
              </a:rPr>
              <a:t> arXiv </a:t>
            </a:r>
            <a:r>
              <a:rPr sz="700" spc="-20" dirty="0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625" y="3546613"/>
            <a:ext cx="755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Huang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“Speed/accuracy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trade-</a:t>
            </a:r>
            <a:r>
              <a:rPr sz="1400" dirty="0">
                <a:latin typeface="Arial"/>
                <a:cs typeface="Arial"/>
              </a:rPr>
              <a:t>offs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modern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convolutional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detectors”,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CVPR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2017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Zou</a:t>
            </a:r>
            <a:r>
              <a:rPr sz="1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et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al,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“Object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Detection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r>
              <a:rPr sz="1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0000FF"/>
                </a:solidFill>
                <a:latin typeface="Arial"/>
                <a:cs typeface="Arial"/>
              </a:rPr>
              <a:t>Years: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Survey”,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arXiv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2019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700" y="951281"/>
            <a:ext cx="129603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8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Backbone Network </a:t>
            </a:r>
            <a:r>
              <a:rPr sz="1800" spc="-10" dirty="0">
                <a:latin typeface="Arial"/>
                <a:cs typeface="Arial"/>
              </a:rPr>
              <a:t>VGG16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ResNet-</a:t>
            </a:r>
            <a:r>
              <a:rPr sz="1800" spc="-25" dirty="0">
                <a:latin typeface="Arial"/>
                <a:cs typeface="Arial"/>
              </a:rPr>
              <a:t>101 </a:t>
            </a:r>
            <a:r>
              <a:rPr sz="1800" dirty="0">
                <a:latin typeface="Arial"/>
                <a:cs typeface="Arial"/>
              </a:rPr>
              <a:t>Inception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V2 </a:t>
            </a:r>
            <a:r>
              <a:rPr sz="1800" dirty="0">
                <a:latin typeface="Arial"/>
                <a:cs typeface="Arial"/>
              </a:rPr>
              <a:t>Inception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V3 </a:t>
            </a:r>
            <a:r>
              <a:rPr sz="1800" spc="-10" dirty="0">
                <a:latin typeface="Arial"/>
                <a:cs typeface="Arial"/>
              </a:rPr>
              <a:t>Inception ResNet MobileNet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9950" y="1010306"/>
            <a:ext cx="27108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“Meta-</a:t>
            </a:r>
            <a:r>
              <a:rPr sz="1800" b="1" spc="-10" dirty="0">
                <a:latin typeface="Arial"/>
                <a:cs typeface="Arial"/>
              </a:rPr>
              <a:t>Architecture”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Two-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CNN </a:t>
            </a:r>
            <a:r>
              <a:rPr sz="1800" spc="-10" dirty="0">
                <a:latin typeface="Arial"/>
                <a:cs typeface="Arial"/>
              </a:rPr>
              <a:t>Single-</a:t>
            </a:r>
            <a:r>
              <a:rPr sz="1800" dirty="0">
                <a:latin typeface="Arial"/>
                <a:cs typeface="Arial"/>
              </a:rPr>
              <a:t>stage: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YOLO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SSD </a:t>
            </a:r>
            <a:r>
              <a:rPr sz="1800" dirty="0">
                <a:latin typeface="Arial"/>
                <a:cs typeface="Arial"/>
              </a:rPr>
              <a:t>Hybrid: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R-</a:t>
            </a:r>
            <a:r>
              <a:rPr sz="1800" spc="-25" dirty="0">
                <a:latin typeface="Arial"/>
                <a:cs typeface="Arial"/>
              </a:rPr>
              <a:t>FCN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3824" y="2359606"/>
            <a:ext cx="2157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Image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#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Region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9525" y="930655"/>
            <a:ext cx="24257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Takeaways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Faster</a:t>
            </a:r>
            <a:r>
              <a:rPr sz="1800" spc="-20" dirty="0">
                <a:latin typeface="Arial"/>
                <a:cs typeface="Arial"/>
              </a:rPr>
              <a:t> R-</a:t>
            </a:r>
            <a:r>
              <a:rPr sz="1800" dirty="0">
                <a:latin typeface="Arial"/>
                <a:cs typeface="Arial"/>
              </a:rPr>
              <a:t>CNN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slower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9525" y="2027936"/>
            <a:ext cx="236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SSD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but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69525" y="2850895"/>
            <a:ext cx="232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Bigger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Deeper </a:t>
            </a:r>
            <a:r>
              <a:rPr sz="1800" dirty="0">
                <a:latin typeface="Arial"/>
                <a:cs typeface="Arial"/>
              </a:rPr>
              <a:t>backbones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Instance</a:t>
            </a:r>
            <a:r>
              <a:rPr spc="-150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74" y="1701038"/>
            <a:ext cx="2093698" cy="1812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473" y="1083190"/>
            <a:ext cx="167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90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Semantic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43" y="989215"/>
            <a:ext cx="1181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Object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9001" y="910864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Instance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476" y="359350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7775" y="1743174"/>
            <a:ext cx="2093699" cy="17984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917425" y="1743174"/>
            <a:ext cx="2106930" cy="1826260"/>
            <a:chOff x="6917425" y="1743174"/>
            <a:chExt cx="2106930" cy="18262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25" y="1743174"/>
              <a:ext cx="2106875" cy="18122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5" y="1053129"/>
                  </a:moveTo>
                  <a:lnTo>
                    <a:pt x="202997" y="952431"/>
                  </a:lnTo>
                  <a:lnTo>
                    <a:pt x="173737" y="774117"/>
                  </a:lnTo>
                  <a:lnTo>
                    <a:pt x="208480" y="614673"/>
                  </a:lnTo>
                  <a:lnTo>
                    <a:pt x="107904" y="629360"/>
                  </a:lnTo>
                  <a:lnTo>
                    <a:pt x="0" y="572720"/>
                  </a:lnTo>
                  <a:lnTo>
                    <a:pt x="7319" y="396494"/>
                  </a:lnTo>
                  <a:lnTo>
                    <a:pt x="62176" y="383913"/>
                  </a:lnTo>
                  <a:lnTo>
                    <a:pt x="181055" y="507685"/>
                  </a:lnTo>
                  <a:lnTo>
                    <a:pt x="230430" y="390203"/>
                  </a:lnTo>
                  <a:lnTo>
                    <a:pt x="153622" y="306288"/>
                  </a:lnTo>
                  <a:lnTo>
                    <a:pt x="201169" y="138457"/>
                  </a:lnTo>
                  <a:lnTo>
                    <a:pt x="175564" y="94399"/>
                  </a:lnTo>
                  <a:lnTo>
                    <a:pt x="201169" y="23073"/>
                  </a:lnTo>
                  <a:lnTo>
                    <a:pt x="294435" y="37759"/>
                  </a:lnTo>
                  <a:lnTo>
                    <a:pt x="323696" y="12580"/>
                  </a:lnTo>
                  <a:lnTo>
                    <a:pt x="424281" y="0"/>
                  </a:lnTo>
                  <a:lnTo>
                    <a:pt x="502924" y="54542"/>
                  </a:lnTo>
                  <a:lnTo>
                    <a:pt x="544980" y="18879"/>
                  </a:lnTo>
                  <a:lnTo>
                    <a:pt x="605337" y="65035"/>
                  </a:lnTo>
                  <a:lnTo>
                    <a:pt x="596190" y="148950"/>
                  </a:lnTo>
                  <a:lnTo>
                    <a:pt x="612648" y="209783"/>
                  </a:lnTo>
                  <a:lnTo>
                    <a:pt x="662023" y="260132"/>
                  </a:lnTo>
                  <a:lnTo>
                    <a:pt x="638254" y="335661"/>
                  </a:lnTo>
                  <a:lnTo>
                    <a:pt x="660195" y="356637"/>
                  </a:lnTo>
                  <a:lnTo>
                    <a:pt x="671170" y="526564"/>
                  </a:lnTo>
                  <a:lnTo>
                    <a:pt x="705914" y="593697"/>
                  </a:lnTo>
                  <a:lnTo>
                    <a:pt x="629107" y="690201"/>
                  </a:lnTo>
                  <a:lnTo>
                    <a:pt x="660195" y="797190"/>
                  </a:lnTo>
                  <a:lnTo>
                    <a:pt x="561446" y="1044742"/>
                  </a:lnTo>
                  <a:lnTo>
                    <a:pt x="402339" y="1040549"/>
                  </a:lnTo>
                  <a:lnTo>
                    <a:pt x="495605" y="872718"/>
                  </a:lnTo>
                  <a:lnTo>
                    <a:pt x="466344" y="809780"/>
                  </a:lnTo>
                  <a:lnTo>
                    <a:pt x="358448" y="816070"/>
                  </a:lnTo>
                  <a:lnTo>
                    <a:pt x="301754" y="870621"/>
                  </a:lnTo>
                  <a:lnTo>
                    <a:pt x="340154" y="1051033"/>
                  </a:lnTo>
                  <a:lnTo>
                    <a:pt x="166425" y="10531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69" y="138457"/>
                  </a:moveTo>
                  <a:lnTo>
                    <a:pt x="153622" y="306288"/>
                  </a:lnTo>
                  <a:lnTo>
                    <a:pt x="230430" y="390203"/>
                  </a:lnTo>
                  <a:lnTo>
                    <a:pt x="181055" y="507685"/>
                  </a:lnTo>
                  <a:lnTo>
                    <a:pt x="62176" y="383913"/>
                  </a:lnTo>
                  <a:lnTo>
                    <a:pt x="7319" y="396494"/>
                  </a:lnTo>
                  <a:lnTo>
                    <a:pt x="0" y="572720"/>
                  </a:lnTo>
                  <a:lnTo>
                    <a:pt x="107904" y="629360"/>
                  </a:lnTo>
                  <a:lnTo>
                    <a:pt x="208480" y="614673"/>
                  </a:lnTo>
                  <a:lnTo>
                    <a:pt x="173737" y="774117"/>
                  </a:lnTo>
                  <a:lnTo>
                    <a:pt x="202997" y="952431"/>
                  </a:lnTo>
                  <a:lnTo>
                    <a:pt x="166425" y="1053129"/>
                  </a:lnTo>
                  <a:lnTo>
                    <a:pt x="340154" y="1051033"/>
                  </a:lnTo>
                  <a:lnTo>
                    <a:pt x="301754" y="870621"/>
                  </a:lnTo>
                  <a:lnTo>
                    <a:pt x="358448" y="816070"/>
                  </a:lnTo>
                  <a:lnTo>
                    <a:pt x="466344" y="809780"/>
                  </a:lnTo>
                  <a:lnTo>
                    <a:pt x="495605" y="872718"/>
                  </a:lnTo>
                  <a:lnTo>
                    <a:pt x="402339" y="1040549"/>
                  </a:lnTo>
                  <a:lnTo>
                    <a:pt x="561446" y="1044742"/>
                  </a:lnTo>
                  <a:lnTo>
                    <a:pt x="660195" y="797190"/>
                  </a:lnTo>
                  <a:lnTo>
                    <a:pt x="629107" y="690201"/>
                  </a:lnTo>
                  <a:lnTo>
                    <a:pt x="705914" y="593697"/>
                  </a:lnTo>
                  <a:lnTo>
                    <a:pt x="671170" y="526564"/>
                  </a:lnTo>
                  <a:lnTo>
                    <a:pt x="660195" y="356637"/>
                  </a:lnTo>
                  <a:lnTo>
                    <a:pt x="638254" y="335661"/>
                  </a:lnTo>
                  <a:lnTo>
                    <a:pt x="662023" y="260132"/>
                  </a:lnTo>
                  <a:lnTo>
                    <a:pt x="612648" y="209783"/>
                  </a:lnTo>
                  <a:lnTo>
                    <a:pt x="596190" y="148950"/>
                  </a:lnTo>
                  <a:lnTo>
                    <a:pt x="605337" y="65035"/>
                  </a:lnTo>
                  <a:lnTo>
                    <a:pt x="544980" y="18879"/>
                  </a:lnTo>
                  <a:lnTo>
                    <a:pt x="502924" y="54542"/>
                  </a:lnTo>
                  <a:lnTo>
                    <a:pt x="424281" y="0"/>
                  </a:lnTo>
                  <a:lnTo>
                    <a:pt x="323696" y="12580"/>
                  </a:lnTo>
                  <a:lnTo>
                    <a:pt x="294435" y="37759"/>
                  </a:lnTo>
                  <a:lnTo>
                    <a:pt x="201169" y="23073"/>
                  </a:lnTo>
                  <a:lnTo>
                    <a:pt x="175564" y="94399"/>
                  </a:lnTo>
                  <a:lnTo>
                    <a:pt x="201169" y="138457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67" y="819775"/>
                  </a:move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68" y="406406"/>
                  </a:move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50" y="715267"/>
                  </a:move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64" y="204363"/>
                  </a:move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795875" y="3970794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9" y="0"/>
                </a:moveTo>
                <a:lnTo>
                  <a:pt x="4118391" y="40343"/>
                </a:lnTo>
                <a:lnTo>
                  <a:pt x="4101276" y="77378"/>
                </a:lnTo>
                <a:lnTo>
                  <a:pt x="4074421" y="110047"/>
                </a:lnTo>
                <a:lnTo>
                  <a:pt x="4039190" y="137295"/>
                </a:lnTo>
                <a:lnTo>
                  <a:pt x="3996950" y="158066"/>
                </a:lnTo>
                <a:lnTo>
                  <a:pt x="3949066" y="171303"/>
                </a:lnTo>
                <a:lnTo>
                  <a:pt x="3896903" y="175949"/>
                </a:lnTo>
                <a:lnTo>
                  <a:pt x="2289695" y="175949"/>
                </a:lnTo>
                <a:lnTo>
                  <a:pt x="2237533" y="180596"/>
                </a:lnTo>
                <a:lnTo>
                  <a:pt x="2189649" y="193833"/>
                </a:lnTo>
                <a:lnTo>
                  <a:pt x="2147409" y="214604"/>
                </a:lnTo>
                <a:lnTo>
                  <a:pt x="2112178" y="241852"/>
                </a:lnTo>
                <a:lnTo>
                  <a:pt x="2085323" y="274521"/>
                </a:lnTo>
                <a:lnTo>
                  <a:pt x="2068208" y="311556"/>
                </a:lnTo>
                <a:lnTo>
                  <a:pt x="2062199" y="351899"/>
                </a:lnTo>
                <a:lnTo>
                  <a:pt x="2056191" y="311556"/>
                </a:lnTo>
                <a:lnTo>
                  <a:pt x="2039076" y="274521"/>
                </a:lnTo>
                <a:lnTo>
                  <a:pt x="2012221" y="241852"/>
                </a:lnTo>
                <a:lnTo>
                  <a:pt x="1976990" y="214604"/>
                </a:lnTo>
                <a:lnTo>
                  <a:pt x="1934750" y="193833"/>
                </a:lnTo>
                <a:lnTo>
                  <a:pt x="1886866" y="180596"/>
                </a:lnTo>
                <a:lnTo>
                  <a:pt x="18347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62589" y="3517305"/>
            <a:ext cx="1482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0964" y="359350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3790" y="359350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502" y="4333862"/>
            <a:ext cx="1348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1650" y="4295483"/>
            <a:ext cx="12001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31924" y="4333862"/>
            <a:ext cx="1743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just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995000"/>
            <a:ext cx="6798945" cy="3624579"/>
            <a:chOff x="0" y="995000"/>
            <a:chExt cx="6798945" cy="3624579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1184" y="1697875"/>
              <a:ext cx="2137939" cy="18186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0" y="995006"/>
              <a:ext cx="6798945" cy="3624579"/>
            </a:xfrm>
            <a:custGeom>
              <a:avLst/>
              <a:gdLst/>
              <a:ahLst/>
              <a:cxnLst/>
              <a:rect l="l" t="t" r="r" b="b"/>
              <a:pathLst>
                <a:path w="6798945" h="3624579">
                  <a:moveTo>
                    <a:pt x="4561192" y="0"/>
                  </a:moveTo>
                  <a:lnTo>
                    <a:pt x="0" y="0"/>
                  </a:lnTo>
                  <a:lnTo>
                    <a:pt x="0" y="3624300"/>
                  </a:lnTo>
                  <a:lnTo>
                    <a:pt x="4561192" y="3624300"/>
                  </a:lnTo>
                  <a:lnTo>
                    <a:pt x="4561192" y="0"/>
                  </a:lnTo>
                  <a:close/>
                </a:path>
                <a:path w="6798945" h="3624579">
                  <a:moveTo>
                    <a:pt x="6798869" y="0"/>
                  </a:moveTo>
                  <a:lnTo>
                    <a:pt x="4571365" y="0"/>
                  </a:lnTo>
                  <a:lnTo>
                    <a:pt x="4571365" y="2975699"/>
                  </a:lnTo>
                  <a:lnTo>
                    <a:pt x="6798869" y="2975699"/>
                  </a:lnTo>
                  <a:lnTo>
                    <a:pt x="6798869" y="0"/>
                  </a:lnTo>
                  <a:close/>
                </a:path>
              </a:pathLst>
            </a:custGeom>
            <a:solidFill>
              <a:srgbClr val="FFFFFF">
                <a:alpha val="8941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5250" y="124325"/>
            <a:ext cx="5142449" cy="42433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64080"/>
            <a:ext cx="27482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14" dirty="0"/>
              <a:t> </a:t>
            </a:r>
            <a:r>
              <a:rPr spc="-10" dirty="0"/>
              <a:t>Detection: </a:t>
            </a:r>
            <a:r>
              <a:rPr dirty="0"/>
              <a:t>Faster</a:t>
            </a:r>
            <a:r>
              <a:rPr spc="-75" dirty="0"/>
              <a:t> </a:t>
            </a:r>
            <a:r>
              <a:rPr spc="-25" dirty="0"/>
              <a:t>R-CNN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7674" y="2019749"/>
            <a:ext cx="3429635" cy="2336800"/>
            <a:chOff x="247674" y="2019749"/>
            <a:chExt cx="3429635" cy="2336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74" y="2051350"/>
              <a:ext cx="3429124" cy="23050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9200" y="2019749"/>
              <a:ext cx="1797685" cy="2336800"/>
            </a:xfrm>
            <a:custGeom>
              <a:avLst/>
              <a:gdLst/>
              <a:ahLst/>
              <a:cxnLst/>
              <a:rect l="l" t="t" r="r" b="b"/>
              <a:pathLst>
                <a:path w="1797685" h="2336800">
                  <a:moveTo>
                    <a:pt x="1797599" y="2336699"/>
                  </a:moveTo>
                  <a:lnTo>
                    <a:pt x="0" y="2336699"/>
                  </a:lnTo>
                  <a:lnTo>
                    <a:pt x="0" y="0"/>
                  </a:lnTo>
                  <a:lnTo>
                    <a:pt x="1797599" y="0"/>
                  </a:lnTo>
                  <a:lnTo>
                    <a:pt x="1797599" y="2336699"/>
                  </a:lnTo>
                  <a:close/>
                </a:path>
              </a:pathLst>
            </a:custGeom>
            <a:solidFill>
              <a:srgbClr val="FFFFFF">
                <a:alpha val="8941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554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Open</a:t>
            </a:r>
            <a:r>
              <a:rPr sz="3000" spc="-25" dirty="0"/>
              <a:t> </a:t>
            </a:r>
            <a:r>
              <a:rPr sz="3000" dirty="0"/>
              <a:t>Source</a:t>
            </a:r>
            <a:r>
              <a:rPr sz="3000" spc="-25" dirty="0"/>
              <a:t> </a:t>
            </a:r>
            <a:r>
              <a:rPr sz="3000" spc="-10" dirty="0"/>
              <a:t>Frameworks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5" y="1264030"/>
            <a:ext cx="5943600" cy="279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Lots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good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implementations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GitHub!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Arial"/>
                <a:cs typeface="Arial"/>
              </a:rPr>
              <a:t>TensorFlow</a:t>
            </a:r>
            <a:r>
              <a:rPr sz="1800" spc="-10" dirty="0">
                <a:latin typeface="Arial"/>
                <a:cs typeface="Arial"/>
              </a:rPr>
              <a:t> Detection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API: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5700"/>
              </a:lnSpc>
              <a:spcBef>
                <a:spcPts val="305"/>
              </a:spcBef>
            </a:pPr>
            <a:r>
              <a:rPr sz="14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https://github.com/tensorflow/models/tree/master/research/object_detection</a:t>
            </a:r>
            <a:r>
              <a:rPr sz="1400" spc="-1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RCNN,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SSD,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RFCN,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Mask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R-</a:t>
            </a:r>
            <a:r>
              <a:rPr sz="1400" dirty="0">
                <a:latin typeface="Arial"/>
                <a:cs typeface="Arial"/>
              </a:rPr>
              <a:t>CNN,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Detectron2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(PyTorch)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https://github.com/facebookresearch/detectron2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"/>
                <a:cs typeface="Arial"/>
              </a:rPr>
              <a:t>Mask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R-</a:t>
            </a:r>
            <a:r>
              <a:rPr sz="1400" dirty="0">
                <a:latin typeface="Arial"/>
                <a:cs typeface="Arial"/>
              </a:rPr>
              <a:t>CNN,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RetinaNet,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R-</a:t>
            </a:r>
            <a:r>
              <a:rPr sz="1400" dirty="0">
                <a:latin typeface="Arial"/>
                <a:cs typeface="Arial"/>
              </a:rPr>
              <a:t>CNN,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RPN,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R-</a:t>
            </a:r>
            <a:r>
              <a:rPr sz="1400" dirty="0">
                <a:latin typeface="Arial"/>
                <a:cs typeface="Arial"/>
              </a:rPr>
              <a:t>CNN,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R-</a:t>
            </a:r>
            <a:r>
              <a:rPr sz="1400" dirty="0">
                <a:latin typeface="Arial"/>
                <a:cs typeface="Arial"/>
              </a:rPr>
              <a:t>FCN,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Finetune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own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dataset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pre-</a:t>
            </a:r>
            <a:r>
              <a:rPr sz="1800" dirty="0">
                <a:latin typeface="Arial"/>
                <a:cs typeface="Arial"/>
              </a:rPr>
              <a:t>trained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752" y="111885"/>
            <a:ext cx="7886700" cy="994172"/>
          </a:xfrm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14" dirty="0"/>
              <a:t> </a:t>
            </a:r>
            <a:r>
              <a:rPr spc="-10" dirty="0"/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74" y="1701038"/>
            <a:ext cx="2093698" cy="1812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473" y="1083190"/>
            <a:ext cx="167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90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Semantic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43" y="989215"/>
            <a:ext cx="1181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Object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9001" y="910864"/>
            <a:ext cx="170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Instance Segmentation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7775" y="1743174"/>
            <a:ext cx="2093699" cy="17984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917425" y="1743174"/>
            <a:ext cx="2106930" cy="1826260"/>
            <a:chOff x="6917425" y="1743174"/>
            <a:chExt cx="2106930" cy="1826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25" y="1743174"/>
              <a:ext cx="2106875" cy="18122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5" y="1053129"/>
                  </a:moveTo>
                  <a:lnTo>
                    <a:pt x="202997" y="952431"/>
                  </a:lnTo>
                  <a:lnTo>
                    <a:pt x="173737" y="774117"/>
                  </a:lnTo>
                  <a:lnTo>
                    <a:pt x="208480" y="614673"/>
                  </a:lnTo>
                  <a:lnTo>
                    <a:pt x="107904" y="629360"/>
                  </a:lnTo>
                  <a:lnTo>
                    <a:pt x="0" y="572720"/>
                  </a:lnTo>
                  <a:lnTo>
                    <a:pt x="7319" y="396494"/>
                  </a:lnTo>
                  <a:lnTo>
                    <a:pt x="62176" y="383913"/>
                  </a:lnTo>
                  <a:lnTo>
                    <a:pt x="181055" y="507685"/>
                  </a:lnTo>
                  <a:lnTo>
                    <a:pt x="230430" y="390203"/>
                  </a:lnTo>
                  <a:lnTo>
                    <a:pt x="153622" y="306288"/>
                  </a:lnTo>
                  <a:lnTo>
                    <a:pt x="201169" y="138457"/>
                  </a:lnTo>
                  <a:lnTo>
                    <a:pt x="175564" y="94399"/>
                  </a:lnTo>
                  <a:lnTo>
                    <a:pt x="201169" y="23073"/>
                  </a:lnTo>
                  <a:lnTo>
                    <a:pt x="294435" y="37759"/>
                  </a:lnTo>
                  <a:lnTo>
                    <a:pt x="323696" y="12580"/>
                  </a:lnTo>
                  <a:lnTo>
                    <a:pt x="424281" y="0"/>
                  </a:lnTo>
                  <a:lnTo>
                    <a:pt x="502924" y="54542"/>
                  </a:lnTo>
                  <a:lnTo>
                    <a:pt x="544980" y="18879"/>
                  </a:lnTo>
                  <a:lnTo>
                    <a:pt x="605337" y="65035"/>
                  </a:lnTo>
                  <a:lnTo>
                    <a:pt x="596190" y="148950"/>
                  </a:lnTo>
                  <a:lnTo>
                    <a:pt x="612648" y="209783"/>
                  </a:lnTo>
                  <a:lnTo>
                    <a:pt x="662023" y="260132"/>
                  </a:lnTo>
                  <a:lnTo>
                    <a:pt x="638254" y="335661"/>
                  </a:lnTo>
                  <a:lnTo>
                    <a:pt x="660195" y="356637"/>
                  </a:lnTo>
                  <a:lnTo>
                    <a:pt x="671170" y="526564"/>
                  </a:lnTo>
                  <a:lnTo>
                    <a:pt x="705914" y="593697"/>
                  </a:lnTo>
                  <a:lnTo>
                    <a:pt x="629107" y="690201"/>
                  </a:lnTo>
                  <a:lnTo>
                    <a:pt x="660195" y="797190"/>
                  </a:lnTo>
                  <a:lnTo>
                    <a:pt x="561446" y="1044742"/>
                  </a:lnTo>
                  <a:lnTo>
                    <a:pt x="402339" y="1040549"/>
                  </a:lnTo>
                  <a:lnTo>
                    <a:pt x="495605" y="872718"/>
                  </a:lnTo>
                  <a:lnTo>
                    <a:pt x="466344" y="809780"/>
                  </a:lnTo>
                  <a:lnTo>
                    <a:pt x="358448" y="816070"/>
                  </a:lnTo>
                  <a:lnTo>
                    <a:pt x="301754" y="870621"/>
                  </a:lnTo>
                  <a:lnTo>
                    <a:pt x="340154" y="1051033"/>
                  </a:lnTo>
                  <a:lnTo>
                    <a:pt x="166425" y="10531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7079" y="2501842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69" y="138457"/>
                  </a:moveTo>
                  <a:lnTo>
                    <a:pt x="153622" y="306288"/>
                  </a:lnTo>
                  <a:lnTo>
                    <a:pt x="230430" y="390203"/>
                  </a:lnTo>
                  <a:lnTo>
                    <a:pt x="181055" y="507685"/>
                  </a:lnTo>
                  <a:lnTo>
                    <a:pt x="62176" y="383913"/>
                  </a:lnTo>
                  <a:lnTo>
                    <a:pt x="7319" y="396494"/>
                  </a:lnTo>
                  <a:lnTo>
                    <a:pt x="0" y="572720"/>
                  </a:lnTo>
                  <a:lnTo>
                    <a:pt x="107904" y="629360"/>
                  </a:lnTo>
                  <a:lnTo>
                    <a:pt x="208480" y="614673"/>
                  </a:lnTo>
                  <a:lnTo>
                    <a:pt x="173737" y="774117"/>
                  </a:lnTo>
                  <a:lnTo>
                    <a:pt x="202997" y="952431"/>
                  </a:lnTo>
                  <a:lnTo>
                    <a:pt x="166425" y="1053129"/>
                  </a:lnTo>
                  <a:lnTo>
                    <a:pt x="340154" y="1051033"/>
                  </a:lnTo>
                  <a:lnTo>
                    <a:pt x="301754" y="870621"/>
                  </a:lnTo>
                  <a:lnTo>
                    <a:pt x="358448" y="816070"/>
                  </a:lnTo>
                  <a:lnTo>
                    <a:pt x="466344" y="809780"/>
                  </a:lnTo>
                  <a:lnTo>
                    <a:pt x="495605" y="872718"/>
                  </a:lnTo>
                  <a:lnTo>
                    <a:pt x="402339" y="1040549"/>
                  </a:lnTo>
                  <a:lnTo>
                    <a:pt x="561446" y="1044742"/>
                  </a:lnTo>
                  <a:lnTo>
                    <a:pt x="660195" y="797190"/>
                  </a:lnTo>
                  <a:lnTo>
                    <a:pt x="629107" y="690201"/>
                  </a:lnTo>
                  <a:lnTo>
                    <a:pt x="705914" y="593697"/>
                  </a:lnTo>
                  <a:lnTo>
                    <a:pt x="671170" y="526564"/>
                  </a:lnTo>
                  <a:lnTo>
                    <a:pt x="660195" y="356637"/>
                  </a:lnTo>
                  <a:lnTo>
                    <a:pt x="638254" y="335661"/>
                  </a:lnTo>
                  <a:lnTo>
                    <a:pt x="662023" y="260132"/>
                  </a:lnTo>
                  <a:lnTo>
                    <a:pt x="612648" y="209783"/>
                  </a:lnTo>
                  <a:lnTo>
                    <a:pt x="596190" y="148950"/>
                  </a:lnTo>
                  <a:lnTo>
                    <a:pt x="605337" y="65035"/>
                  </a:lnTo>
                  <a:lnTo>
                    <a:pt x="544980" y="18879"/>
                  </a:lnTo>
                  <a:lnTo>
                    <a:pt x="502924" y="54542"/>
                  </a:lnTo>
                  <a:lnTo>
                    <a:pt x="424281" y="0"/>
                  </a:lnTo>
                  <a:lnTo>
                    <a:pt x="323696" y="12580"/>
                  </a:lnTo>
                  <a:lnTo>
                    <a:pt x="294435" y="37759"/>
                  </a:lnTo>
                  <a:lnTo>
                    <a:pt x="201169" y="23073"/>
                  </a:lnTo>
                  <a:lnTo>
                    <a:pt x="175564" y="94399"/>
                  </a:lnTo>
                  <a:lnTo>
                    <a:pt x="201169" y="138457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67" y="819775"/>
                  </a:move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75569" y="2631127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68" y="406406"/>
                  </a:moveTo>
                  <a:lnTo>
                    <a:pt x="105037" y="53414"/>
                  </a:lnTo>
                  <a:lnTo>
                    <a:pt x="179519" y="0"/>
                  </a:lnTo>
                  <a:lnTo>
                    <a:pt x="286466" y="25551"/>
                  </a:lnTo>
                  <a:lnTo>
                    <a:pt x="317022" y="99865"/>
                  </a:lnTo>
                  <a:lnTo>
                    <a:pt x="372408" y="141664"/>
                  </a:lnTo>
                  <a:lnTo>
                    <a:pt x="366674" y="257778"/>
                  </a:lnTo>
                  <a:lnTo>
                    <a:pt x="366674" y="411048"/>
                  </a:lnTo>
                  <a:lnTo>
                    <a:pt x="313204" y="520198"/>
                  </a:lnTo>
                  <a:lnTo>
                    <a:pt x="313204" y="643284"/>
                  </a:lnTo>
                  <a:lnTo>
                    <a:pt x="271188" y="712956"/>
                  </a:lnTo>
                  <a:lnTo>
                    <a:pt x="297926" y="796555"/>
                  </a:lnTo>
                  <a:lnTo>
                    <a:pt x="208167" y="819775"/>
                  </a:lnTo>
                  <a:lnTo>
                    <a:pt x="150872" y="782618"/>
                  </a:lnTo>
                  <a:lnTo>
                    <a:pt x="217718" y="629348"/>
                  </a:lnTo>
                  <a:lnTo>
                    <a:pt x="118407" y="610769"/>
                  </a:lnTo>
                  <a:lnTo>
                    <a:pt x="95493" y="627027"/>
                  </a:lnTo>
                  <a:lnTo>
                    <a:pt x="103129" y="740819"/>
                  </a:lnTo>
                  <a:lnTo>
                    <a:pt x="0" y="757076"/>
                  </a:lnTo>
                  <a:lnTo>
                    <a:pt x="38199" y="636321"/>
                  </a:lnTo>
                  <a:lnTo>
                    <a:pt x="30556" y="582907"/>
                  </a:lnTo>
                  <a:lnTo>
                    <a:pt x="57294" y="506271"/>
                  </a:lnTo>
                  <a:lnTo>
                    <a:pt x="89759" y="455178"/>
                  </a:lnTo>
                  <a:lnTo>
                    <a:pt x="51568" y="406406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50" y="715267"/>
                  </a:move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13674" y="2512689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64" y="204363"/>
                  </a:moveTo>
                  <a:lnTo>
                    <a:pt x="87850" y="58056"/>
                  </a:lnTo>
                  <a:lnTo>
                    <a:pt x="87850" y="0"/>
                  </a:lnTo>
                  <a:lnTo>
                    <a:pt x="137503" y="27862"/>
                  </a:lnTo>
                  <a:lnTo>
                    <a:pt x="217710" y="39478"/>
                  </a:lnTo>
                  <a:lnTo>
                    <a:pt x="259728" y="9284"/>
                  </a:lnTo>
                  <a:lnTo>
                    <a:pt x="261636" y="78956"/>
                  </a:lnTo>
                  <a:lnTo>
                    <a:pt x="317022" y="278677"/>
                  </a:lnTo>
                  <a:lnTo>
                    <a:pt x="292193" y="438921"/>
                  </a:lnTo>
                  <a:lnTo>
                    <a:pt x="254001" y="585218"/>
                  </a:lnTo>
                  <a:lnTo>
                    <a:pt x="267370" y="685083"/>
                  </a:lnTo>
                  <a:lnTo>
                    <a:pt x="194797" y="712946"/>
                  </a:lnTo>
                  <a:lnTo>
                    <a:pt x="168059" y="710625"/>
                  </a:lnTo>
                  <a:lnTo>
                    <a:pt x="87850" y="715267"/>
                  </a:lnTo>
                  <a:lnTo>
                    <a:pt x="49651" y="696689"/>
                  </a:lnTo>
                  <a:lnTo>
                    <a:pt x="76390" y="654890"/>
                  </a:lnTo>
                  <a:lnTo>
                    <a:pt x="0" y="650247"/>
                  </a:lnTo>
                  <a:lnTo>
                    <a:pt x="36281" y="568970"/>
                  </a:lnTo>
                  <a:lnTo>
                    <a:pt x="64929" y="545740"/>
                  </a:lnTo>
                  <a:lnTo>
                    <a:pt x="32464" y="204363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795875" y="3970794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9" y="0"/>
                </a:moveTo>
                <a:lnTo>
                  <a:pt x="4118391" y="40343"/>
                </a:lnTo>
                <a:lnTo>
                  <a:pt x="4101276" y="77378"/>
                </a:lnTo>
                <a:lnTo>
                  <a:pt x="4074421" y="110047"/>
                </a:lnTo>
                <a:lnTo>
                  <a:pt x="4039190" y="137295"/>
                </a:lnTo>
                <a:lnTo>
                  <a:pt x="3996950" y="158066"/>
                </a:lnTo>
                <a:lnTo>
                  <a:pt x="3949066" y="171303"/>
                </a:lnTo>
                <a:lnTo>
                  <a:pt x="3896903" y="175949"/>
                </a:lnTo>
                <a:lnTo>
                  <a:pt x="2289695" y="175949"/>
                </a:lnTo>
                <a:lnTo>
                  <a:pt x="2237533" y="180596"/>
                </a:lnTo>
                <a:lnTo>
                  <a:pt x="2189649" y="193833"/>
                </a:lnTo>
                <a:lnTo>
                  <a:pt x="2147409" y="214604"/>
                </a:lnTo>
                <a:lnTo>
                  <a:pt x="2112178" y="241852"/>
                </a:lnTo>
                <a:lnTo>
                  <a:pt x="2085323" y="274521"/>
                </a:lnTo>
                <a:lnTo>
                  <a:pt x="2068208" y="311556"/>
                </a:lnTo>
                <a:lnTo>
                  <a:pt x="2062199" y="351899"/>
                </a:lnTo>
                <a:lnTo>
                  <a:pt x="2056191" y="311556"/>
                </a:lnTo>
                <a:lnTo>
                  <a:pt x="2039076" y="274521"/>
                </a:lnTo>
                <a:lnTo>
                  <a:pt x="2012221" y="241852"/>
                </a:lnTo>
                <a:lnTo>
                  <a:pt x="1976990" y="214604"/>
                </a:lnTo>
                <a:lnTo>
                  <a:pt x="1934750" y="193833"/>
                </a:lnTo>
                <a:lnTo>
                  <a:pt x="1886866" y="180596"/>
                </a:lnTo>
                <a:lnTo>
                  <a:pt x="18347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995000"/>
            <a:ext cx="4542790" cy="3624579"/>
            <a:chOff x="0" y="995000"/>
            <a:chExt cx="4542790" cy="3624579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1184" y="1697875"/>
              <a:ext cx="2137939" cy="18186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995000"/>
              <a:ext cx="4542790" cy="3624579"/>
            </a:xfrm>
            <a:custGeom>
              <a:avLst/>
              <a:gdLst/>
              <a:ahLst/>
              <a:cxnLst/>
              <a:rect l="l" t="t" r="r" b="b"/>
              <a:pathLst>
                <a:path w="4542790" h="3624579">
                  <a:moveTo>
                    <a:pt x="4542599" y="3624299"/>
                  </a:moveTo>
                  <a:lnTo>
                    <a:pt x="0" y="3624299"/>
                  </a:lnTo>
                  <a:lnTo>
                    <a:pt x="0" y="0"/>
                  </a:lnTo>
                  <a:lnTo>
                    <a:pt x="4542599" y="0"/>
                  </a:lnTo>
                  <a:lnTo>
                    <a:pt x="4542599" y="3624299"/>
                  </a:lnTo>
                  <a:close/>
                </a:path>
              </a:pathLst>
            </a:custGeom>
            <a:solidFill>
              <a:srgbClr val="FFFFFF">
                <a:alpha val="8941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62589" y="3538960"/>
            <a:ext cx="148209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60" marR="5080" indent="-125095">
              <a:lnSpc>
                <a:spcPts val="2160"/>
              </a:lnSpc>
            </a:pP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3476" y="3615160"/>
            <a:ext cx="4787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3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40964" y="3615160"/>
            <a:ext cx="1774189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33790" y="3615160"/>
            <a:ext cx="1774189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AA84F"/>
                </a:solidFill>
                <a:latin typeface="Arial"/>
                <a:cs typeface="Arial"/>
              </a:rPr>
              <a:t>DOG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A86E7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1650" y="4312325"/>
            <a:ext cx="120015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0502" y="4350705"/>
            <a:ext cx="134874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31924" y="4350705"/>
            <a:ext cx="17430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just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25" y="988412"/>
            <a:ext cx="11423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Class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Cat: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0.9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Dog:</a:t>
            </a:r>
            <a:r>
              <a:rPr sz="1400" spc="-20" dirty="0">
                <a:latin typeface="Arial"/>
                <a:cs typeface="Arial"/>
              </a:rPr>
              <a:t> 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Car:</a:t>
            </a:r>
            <a:r>
              <a:rPr sz="1400" spc="-20" dirty="0">
                <a:latin typeface="Arial"/>
                <a:cs typeface="Arial"/>
              </a:rPr>
              <a:t> 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161964"/>
            <a:ext cx="5513938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35" dirty="0"/>
              <a:t> </a:t>
            </a:r>
            <a:r>
              <a:rPr dirty="0"/>
              <a:t>Detection:</a:t>
            </a:r>
            <a:r>
              <a:rPr spc="-130" dirty="0"/>
              <a:t> </a:t>
            </a:r>
            <a:r>
              <a:rPr dirty="0"/>
              <a:t>Single</a:t>
            </a:r>
            <a:r>
              <a:rPr spc="-135" dirty="0"/>
              <a:t> </a:t>
            </a:r>
            <a:r>
              <a:rPr spc="-10" dirty="0"/>
              <a:t>Object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(Classification</a:t>
            </a:r>
            <a:r>
              <a:rPr sz="1800" spc="-40" dirty="0"/>
              <a:t> </a:t>
            </a:r>
            <a:r>
              <a:rPr sz="1800" dirty="0"/>
              <a:t>+</a:t>
            </a:r>
            <a:r>
              <a:rPr sz="1800" spc="-40" dirty="0"/>
              <a:t> </a:t>
            </a:r>
            <a:r>
              <a:rPr sz="1800" spc="-10" dirty="0"/>
              <a:t>Localization)</a:t>
            </a:r>
            <a:endParaRPr sz="1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36399" y="1995648"/>
            <a:ext cx="1305560" cy="1130300"/>
            <a:chOff x="136399" y="1995648"/>
            <a:chExt cx="1305560" cy="1130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99" y="1995648"/>
              <a:ext cx="1305298" cy="11298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2374" y="2183175"/>
              <a:ext cx="793750" cy="817880"/>
            </a:xfrm>
            <a:custGeom>
              <a:avLst/>
              <a:gdLst/>
              <a:ahLst/>
              <a:cxnLst/>
              <a:rect l="l" t="t" r="r" b="b"/>
              <a:pathLst>
                <a:path w="793750" h="817880">
                  <a:moveTo>
                    <a:pt x="0" y="0"/>
                  </a:moveTo>
                  <a:lnTo>
                    <a:pt x="793199" y="0"/>
                  </a:lnTo>
                  <a:lnTo>
                    <a:pt x="793199" y="817499"/>
                  </a:lnTo>
                  <a:lnTo>
                    <a:pt x="0" y="817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2547" y="2120135"/>
            <a:ext cx="2866276" cy="9609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9425" y="3195477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This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image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0025" y="2183175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6112" y="3066688"/>
            <a:ext cx="628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225" y="1217457"/>
            <a:ext cx="91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Fully Connected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dirty="0">
                <a:latin typeface="Arial"/>
                <a:cs typeface="Arial"/>
              </a:rPr>
              <a:t>4096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55474" y="1511065"/>
            <a:ext cx="1101090" cy="753745"/>
            <a:chOff x="4855474" y="1511065"/>
            <a:chExt cx="1101090" cy="753745"/>
          </a:xfrm>
        </p:grpSpPr>
        <p:sp>
          <p:nvSpPr>
            <p:cNvPr id="13" name="object 13"/>
            <p:cNvSpPr/>
            <p:nvPr/>
          </p:nvSpPr>
          <p:spPr>
            <a:xfrm>
              <a:off x="4864999" y="1569143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5"/>
                  </a:moveTo>
                  <a:lnTo>
                    <a:pt x="1010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8132" y="1511065"/>
              <a:ext cx="108250" cy="9363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042925" y="3310313"/>
            <a:ext cx="1062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Box </a:t>
            </a:r>
            <a:r>
              <a:rPr sz="1400" b="1" spc="-10" dirty="0">
                <a:latin typeface="Arial"/>
                <a:cs typeface="Arial"/>
              </a:rPr>
              <a:t>Coordinates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(x,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y,</a:t>
            </a:r>
            <a:r>
              <a:rPr sz="1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w,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16000" y="2784574"/>
            <a:ext cx="902969" cy="553085"/>
            <a:chOff x="5116000" y="2784574"/>
            <a:chExt cx="902969" cy="553085"/>
          </a:xfrm>
        </p:grpSpPr>
        <p:sp>
          <p:nvSpPr>
            <p:cNvPr id="17" name="object 17"/>
            <p:cNvSpPr/>
            <p:nvPr/>
          </p:nvSpPr>
          <p:spPr>
            <a:xfrm>
              <a:off x="5125525" y="2794099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59" y="48900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9393" y="3246648"/>
              <a:ext cx="109318" cy="9067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41544" y="3010274"/>
            <a:ext cx="8553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Fully Connected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dirty="0">
                <a:latin typeface="Arial"/>
                <a:cs typeface="Arial"/>
              </a:rPr>
              <a:t>4096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125" y="1920007"/>
            <a:ext cx="301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x,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3085" y="2454958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610" y="2954257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7187" y="2125612"/>
            <a:ext cx="101024" cy="10102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25" y="988412"/>
            <a:ext cx="11423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Class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25" y="1201773"/>
            <a:ext cx="7956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Cat: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0.9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Dog:</a:t>
            </a:r>
            <a:r>
              <a:rPr sz="1400" spc="-20" dirty="0">
                <a:latin typeface="Arial"/>
                <a:cs typeface="Arial"/>
              </a:rPr>
              <a:t> 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Car:</a:t>
            </a:r>
            <a:r>
              <a:rPr sz="1400" spc="-20" dirty="0">
                <a:latin typeface="Arial"/>
                <a:cs typeface="Arial"/>
              </a:rPr>
              <a:t> 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2547" y="2120135"/>
            <a:ext cx="2866276" cy="9609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50025" y="2183175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36112" y="3066688"/>
            <a:ext cx="628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225" y="1217457"/>
            <a:ext cx="91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Fully Connected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dirty="0">
                <a:latin typeface="Arial"/>
                <a:cs typeface="Arial"/>
              </a:rPr>
              <a:t>4096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55474" y="1511065"/>
            <a:ext cx="1101090" cy="753745"/>
            <a:chOff x="4855474" y="1511065"/>
            <a:chExt cx="1101090" cy="753745"/>
          </a:xfrm>
        </p:grpSpPr>
        <p:sp>
          <p:nvSpPr>
            <p:cNvPr id="9" name="object 9"/>
            <p:cNvSpPr/>
            <p:nvPr/>
          </p:nvSpPr>
          <p:spPr>
            <a:xfrm>
              <a:off x="4864999" y="1569143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5"/>
                  </a:moveTo>
                  <a:lnTo>
                    <a:pt x="1010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132" y="1511065"/>
              <a:ext cx="108250" cy="936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42925" y="3310313"/>
            <a:ext cx="1062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Box </a:t>
            </a:r>
            <a:r>
              <a:rPr sz="1400" b="1" spc="-10" dirty="0">
                <a:latin typeface="Arial"/>
                <a:cs typeface="Arial"/>
              </a:rPr>
              <a:t>Coordinates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16000" y="2784574"/>
            <a:ext cx="902969" cy="553085"/>
            <a:chOff x="5116000" y="2784574"/>
            <a:chExt cx="902969" cy="553085"/>
          </a:xfrm>
        </p:grpSpPr>
        <p:sp>
          <p:nvSpPr>
            <p:cNvPr id="13" name="object 13"/>
            <p:cNvSpPr/>
            <p:nvPr/>
          </p:nvSpPr>
          <p:spPr>
            <a:xfrm>
              <a:off x="5125525" y="2794099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59" y="48900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9393" y="3246648"/>
              <a:ext cx="109318" cy="9067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41544" y="3010274"/>
            <a:ext cx="8553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Fully Connected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dirty="0">
                <a:latin typeface="Arial"/>
                <a:cs typeface="Arial"/>
              </a:rPr>
              <a:t>4096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74" y="1188987"/>
            <a:ext cx="727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Softmax </a:t>
            </a:r>
            <a:r>
              <a:rPr sz="1400" b="1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674" y="3543813"/>
            <a:ext cx="697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L2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21149" y="1369634"/>
            <a:ext cx="460375" cy="82550"/>
            <a:chOff x="7021149" y="1369634"/>
            <a:chExt cx="460375" cy="82550"/>
          </a:xfrm>
        </p:grpSpPr>
        <p:sp>
          <p:nvSpPr>
            <p:cNvPr id="19" name="object 19"/>
            <p:cNvSpPr/>
            <p:nvPr/>
          </p:nvSpPr>
          <p:spPr>
            <a:xfrm>
              <a:off x="7021149" y="1410625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641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5824" y="1369634"/>
              <a:ext cx="105500" cy="81980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7995" y="3623509"/>
            <a:ext cx="334775" cy="8198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439775" y="361288"/>
            <a:ext cx="1171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Correct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label: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39775" y="574647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939259" y="732325"/>
            <a:ext cx="82550" cy="400050"/>
            <a:chOff x="7939259" y="732325"/>
            <a:chExt cx="82550" cy="400050"/>
          </a:xfrm>
        </p:grpSpPr>
        <p:sp>
          <p:nvSpPr>
            <p:cNvPr id="25" name="object 25"/>
            <p:cNvSpPr/>
            <p:nvPr/>
          </p:nvSpPr>
          <p:spPr>
            <a:xfrm>
              <a:off x="7980250" y="732325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5">
                  <a:moveTo>
                    <a:pt x="0" y="0"/>
                  </a:moveTo>
                  <a:lnTo>
                    <a:pt x="0" y="303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9259" y="1026700"/>
              <a:ext cx="81980" cy="105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67384" y="3869424"/>
            <a:ext cx="81980" cy="263375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82949" y="161964"/>
            <a:ext cx="5865437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</a:t>
            </a:r>
            <a:r>
              <a:rPr spc="-135" dirty="0"/>
              <a:t> </a:t>
            </a:r>
            <a:r>
              <a:rPr dirty="0"/>
              <a:t>Detection:</a:t>
            </a:r>
            <a:r>
              <a:rPr spc="-130" dirty="0"/>
              <a:t> </a:t>
            </a:r>
            <a:r>
              <a:rPr dirty="0"/>
              <a:t>Single</a:t>
            </a:r>
            <a:r>
              <a:rPr spc="-135" dirty="0"/>
              <a:t> </a:t>
            </a:r>
            <a:r>
              <a:rPr spc="-10" dirty="0"/>
              <a:t>Object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/>
              <a:t>(Classification</a:t>
            </a:r>
            <a:r>
              <a:rPr sz="1800" spc="-40" dirty="0"/>
              <a:t> </a:t>
            </a:r>
            <a:r>
              <a:rPr sz="1800" dirty="0"/>
              <a:t>+</a:t>
            </a:r>
            <a:r>
              <a:rPr sz="1800" spc="-40" dirty="0"/>
              <a:t> </a:t>
            </a:r>
            <a:r>
              <a:rPr sz="1800" spc="-10" dirty="0"/>
              <a:t>Localization)</a:t>
            </a:r>
            <a:endParaRPr sz="1800" dirty="0"/>
          </a:p>
        </p:txBody>
      </p:sp>
      <p:grpSp>
        <p:nvGrpSpPr>
          <p:cNvPr id="29" name="object 29"/>
          <p:cNvGrpSpPr/>
          <p:nvPr/>
        </p:nvGrpSpPr>
        <p:grpSpPr>
          <a:xfrm>
            <a:off x="136399" y="1995648"/>
            <a:ext cx="1305560" cy="1130300"/>
            <a:chOff x="136399" y="1995648"/>
            <a:chExt cx="1305560" cy="113030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99" y="1995648"/>
              <a:ext cx="1305298" cy="11298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2374" y="2183175"/>
              <a:ext cx="793750" cy="817880"/>
            </a:xfrm>
            <a:custGeom>
              <a:avLst/>
              <a:gdLst/>
              <a:ahLst/>
              <a:cxnLst/>
              <a:rect l="l" t="t" r="r" b="b"/>
              <a:pathLst>
                <a:path w="793750" h="817880">
                  <a:moveTo>
                    <a:pt x="0" y="0"/>
                  </a:moveTo>
                  <a:lnTo>
                    <a:pt x="793199" y="0"/>
                  </a:lnTo>
                  <a:lnTo>
                    <a:pt x="793199" y="817499"/>
                  </a:lnTo>
                  <a:lnTo>
                    <a:pt x="0" y="817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9425" y="3195477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0"/>
              </a:rPr>
              <a:t>This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0"/>
              </a:rPr>
              <a:t>image</a:t>
            </a:r>
            <a:r>
              <a:rPr sz="6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is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CC0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public</a:t>
            </a:r>
            <a:r>
              <a:rPr sz="600" u="sng" spc="-2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11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3125" y="1920007"/>
            <a:ext cx="301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x,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3085" y="2454958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1610" y="2954257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7187" y="2125612"/>
            <a:ext cx="101024" cy="10102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042925" y="3753875"/>
            <a:ext cx="82169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(x,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y,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35675" y="3891985"/>
            <a:ext cx="223901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sz="1800" dirty="0">
                <a:latin typeface="Arial"/>
                <a:cs typeface="Arial"/>
              </a:rPr>
              <a:t>Treat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localization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regression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problem!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39775" y="4141630"/>
            <a:ext cx="1072515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b="1" dirty="0">
                <a:latin typeface="Arial"/>
                <a:cs typeface="Arial"/>
              </a:rPr>
              <a:t>Correct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box</a:t>
            </a:r>
            <a:r>
              <a:rPr sz="1400" spc="-20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(x’,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y’,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w’,</a:t>
            </a:r>
            <a:r>
              <a:rPr sz="1400" spc="-25" dirty="0">
                <a:latin typeface="Arial"/>
                <a:cs typeface="Arial"/>
              </a:rPr>
              <a:t> h’)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13325" y="47811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4566</Words>
  <Application>Microsoft Macintosh PowerPoint</Application>
  <PresentationFormat>On-screen Show (16:9)</PresentationFormat>
  <Paragraphs>714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MS PGothic</vt:lpstr>
      <vt:lpstr>Arial</vt:lpstr>
      <vt:lpstr>Calibri</vt:lpstr>
      <vt:lpstr>Calibri Light</vt:lpstr>
      <vt:lpstr>Times New Roman</vt:lpstr>
      <vt:lpstr>Office Theme</vt:lpstr>
      <vt:lpstr>Module 4 Object Detection Part I</vt:lpstr>
      <vt:lpstr>Image Classification: A core task in Computer Vision</vt:lpstr>
      <vt:lpstr>Computer Vision Tasks</vt:lpstr>
      <vt:lpstr>Semantic Segmentation</vt:lpstr>
      <vt:lpstr>Semantic Segmentation: The Problem</vt:lpstr>
      <vt:lpstr>Object Detection</vt:lpstr>
      <vt:lpstr>Object Detection</vt:lpstr>
      <vt:lpstr>Object Detection: Single Object (Classification + Localization)</vt:lpstr>
      <vt:lpstr>Object Detection: Single Object (Classification + Localization)</vt:lpstr>
      <vt:lpstr>Object Detection: Single Object (Classification + Localization)</vt:lpstr>
      <vt:lpstr>Object Detection: Multiple Objects</vt:lpstr>
      <vt:lpstr>Each image needs a different number of outputs!</vt:lpstr>
      <vt:lpstr>Object Detection: Multiple Objects</vt:lpstr>
      <vt:lpstr>Object Detection: Multiple Objects</vt:lpstr>
      <vt:lpstr>Object Detection: Multiple Objects</vt:lpstr>
      <vt:lpstr>Object Detection: Multiple Objects</vt:lpstr>
      <vt:lpstr>Object Detection: Multiple Objects</vt:lpstr>
      <vt:lpstr>Region Proposals: Selective Search</vt:lpstr>
      <vt:lpstr>R-CNN</vt:lpstr>
      <vt:lpstr>R-CNN</vt:lpstr>
      <vt:lpstr>R-CNN</vt:lpstr>
      <vt:lpstr>R-CNN</vt:lpstr>
      <vt:lpstr>R-CNN</vt:lpstr>
      <vt:lpstr>R-CNN</vt:lpstr>
      <vt:lpstr>R-CNN</vt:lpstr>
      <vt:lpstr>“Slow” R-CNN</vt:lpstr>
      <vt:lpstr>Fast R-CNN</vt:lpstr>
      <vt:lpstr>Fast R-CNN</vt:lpstr>
      <vt:lpstr>Fast R-CNN</vt:lpstr>
      <vt:lpstr>Fast R-CNN</vt:lpstr>
      <vt:lpstr>Fast R-CNN</vt:lpstr>
      <vt:lpstr>Fast R-CNN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Align</vt:lpstr>
      <vt:lpstr>Sample at regular points in each subregion using bilinear interpolation</vt:lpstr>
      <vt:lpstr>Sample at regular points in each subregion using bilinear interpolation</vt:lpstr>
      <vt:lpstr>Cropping Features: RoI Align</vt:lpstr>
      <vt:lpstr>Sample at regular points in each subregion using bilinear interpolation</vt:lpstr>
      <vt:lpstr>R-CNN vs Fast R-CNN</vt:lpstr>
      <vt:lpstr>R-CNN vs Fast R-CNN</vt:lpstr>
      <vt:lpstr>Faster R-CNN: Make CNN do proposals!</vt:lpstr>
      <vt:lpstr>Region Proposal Network</vt:lpstr>
      <vt:lpstr>Region Proposal Network</vt:lpstr>
      <vt:lpstr>Region Proposal Network</vt:lpstr>
      <vt:lpstr>Region Proposal Network</vt:lpstr>
      <vt:lpstr>In practice use K different anchor boxes of different size / scale at each point</vt:lpstr>
      <vt:lpstr>In practice use K different anchor boxes of different size / scale at each point</vt:lpstr>
      <vt:lpstr>Faster R-CNN: Make CNN do proposals!</vt:lpstr>
      <vt:lpstr>Faster R-CNN: Make CNN do proposals!</vt:lpstr>
      <vt:lpstr>Faster R-CNN: Make CNN do proposals!</vt:lpstr>
      <vt:lpstr>Faster R-CNN: Make CNN do proposals!</vt:lpstr>
      <vt:lpstr>Faster R-CNN: Make CNN do proposals!</vt:lpstr>
      <vt:lpstr>Single-Stage Object Detectors: YOLO / SSD / RetinaNet</vt:lpstr>
      <vt:lpstr>Object Detection: Lots of variables ...</vt:lpstr>
      <vt:lpstr>Object Detection: Lots of variables ...</vt:lpstr>
      <vt:lpstr>Instance Segmentation</vt:lpstr>
      <vt:lpstr>Object Detection: Faster R-CNN</vt:lpstr>
      <vt:lpstr>Open Source Frameworks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9_ Detection and Segmentation.pptx</dc:title>
  <cp:lastModifiedBy>Microsoft Office User</cp:lastModifiedBy>
  <cp:revision>10</cp:revision>
  <dcterms:created xsi:type="dcterms:W3CDTF">2023-09-28T16:23:08Z</dcterms:created>
  <dcterms:modified xsi:type="dcterms:W3CDTF">2023-09-29T03:47:03Z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